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78" r:id="rId3"/>
    <p:sldId id="262" r:id="rId4"/>
    <p:sldId id="281" r:id="rId5"/>
    <p:sldId id="258" r:id="rId6"/>
    <p:sldId id="263" r:id="rId7"/>
    <p:sldId id="284" r:id="rId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B2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6276"/>
  </p:normalViewPr>
  <p:slideViewPr>
    <p:cSldViewPr snapToGrid="0">
      <p:cViewPr>
        <p:scale>
          <a:sx n="79" d="100"/>
          <a:sy n="79" d="100"/>
        </p:scale>
        <p:origin x="200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44BD8-7ECB-3D4E-B218-A64936B3800E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1E95B-ADD4-2F4A-A234-67FCD5F9A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009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we add mountain and ski vector to the logo….. With </a:t>
            </a:r>
            <a:r>
              <a:rPr lang="en-GB" dirty="0" err="1"/>
              <a:t>colors</a:t>
            </a:r>
            <a:r>
              <a:rPr lang="en-GB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50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Problems..... What if….!!!!</a:t>
            </a:r>
          </a:p>
          <a:p>
            <a:endParaRPr lang="en-GB" dirty="0"/>
          </a:p>
          <a:p>
            <a:r>
              <a:rPr lang="en-GB" dirty="0"/>
              <a:t>In Switzerland: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8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if we bring you all the convenience you need for a ski plan, in 1 place….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We give you – </a:t>
            </a:r>
            <a:r>
              <a:rPr lang="en-GB" dirty="0" err="1"/>
              <a:t>SkiApp</a:t>
            </a:r>
            <a:r>
              <a:rPr lang="en-GB" dirty="0"/>
              <a:t>….</a:t>
            </a:r>
            <a:br>
              <a:rPr lang="en-GB" dirty="0"/>
            </a:br>
            <a:r>
              <a:rPr lang="en-GB" dirty="0"/>
              <a:t>1. An app, which gives you all ski resorts data, at a fingertip to you….</a:t>
            </a:r>
          </a:p>
          <a:p>
            <a:r>
              <a:rPr lang="en-GB" dirty="0"/>
              <a:t>2. You got live weather updates to easily plan your ski trip</a:t>
            </a:r>
          </a:p>
          <a:p>
            <a:r>
              <a:rPr lang="en-GB" dirty="0"/>
              <a:t>3. Oner click buy ski pass option…. So you do not have to waste your half hour in the queue…</a:t>
            </a:r>
          </a:p>
          <a:p>
            <a:r>
              <a:rPr lang="en-GB" dirty="0"/>
              <a:t>4. Interactive map of all the ski slopes</a:t>
            </a:r>
          </a:p>
          <a:p>
            <a:r>
              <a:rPr lang="en-GB" dirty="0"/>
              <a:t>5. Rental equipment ordering to avoid lead times at the shop</a:t>
            </a:r>
          </a:p>
          <a:p>
            <a:r>
              <a:rPr lang="en-GB" dirty="0"/>
              <a:t>6. And if that’s not enough, it also tells you all the </a:t>
            </a:r>
            <a:r>
              <a:rPr lang="en-GB" dirty="0" err="1"/>
              <a:t>aperi</a:t>
            </a:r>
            <a:r>
              <a:rPr lang="en-GB" dirty="0"/>
              <a:t> </a:t>
            </a:r>
            <a:r>
              <a:rPr lang="en-GB" dirty="0" err="1"/>
              <a:t>shi’s</a:t>
            </a:r>
            <a:r>
              <a:rPr lang="en-GB" dirty="0"/>
              <a:t> happening around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Wait, there’s more – We even provide with you the recommendations on the most eco-friendly ski resorts, so you can also make conscious choices….</a:t>
            </a:r>
          </a:p>
          <a:p>
            <a:endParaRPr lang="en-GB" dirty="0"/>
          </a:p>
          <a:p>
            <a:r>
              <a:rPr lang="en-GB" dirty="0"/>
              <a:t>Who would not want a ski trip like that.!!!!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30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Monetization business model….</a:t>
            </a:r>
          </a:p>
          <a:p>
            <a:r>
              <a:rPr lang="en-GB" dirty="0"/>
              <a:t>It is a 1.5 million serviceable opportunity only in Switzerland….</a:t>
            </a:r>
            <a:br>
              <a:rPr lang="en-GB" dirty="0"/>
            </a:br>
            <a:r>
              <a:rPr lang="en-GB" dirty="0"/>
              <a:t>Which can be </a:t>
            </a:r>
            <a:r>
              <a:rPr lang="en-GB" dirty="0" err="1"/>
              <a:t>upto</a:t>
            </a:r>
            <a:r>
              <a:rPr lang="en-GB" dirty="0"/>
              <a:t> 100million if expanded geographically, and even more if expanded to seasons.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GTM strategy…. Timeline???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09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tech we used….!!!</a:t>
            </a:r>
          </a:p>
          <a:p>
            <a:r>
              <a:rPr lang="en-GB" dirty="0"/>
              <a:t>Challenges we faced…. And next steps…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hey, not all solutions need to be complicated, some need to solve real issues as well. As Einstein said: Simple solutions are often the right ones.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81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a to Caret symbol….</a:t>
            </a:r>
          </a:p>
          <a:p>
            <a:endParaRPr lang="en-GB" dirty="0"/>
          </a:p>
          <a:p>
            <a:r>
              <a:rPr lang="en-GB" dirty="0"/>
              <a:t>Our Team….</a:t>
            </a:r>
          </a:p>
          <a:p>
            <a:r>
              <a:rPr lang="en-GB" dirty="0"/>
              <a:t>We are just not any hackers, we are avid skiers….</a:t>
            </a:r>
            <a:br>
              <a:rPr lang="en-GB" dirty="0"/>
            </a:br>
            <a:r>
              <a:rPr lang="en-GB" dirty="0"/>
              <a:t>X years experience in skiing….</a:t>
            </a:r>
          </a:p>
          <a:p>
            <a:r>
              <a:rPr lang="en-GB" dirty="0"/>
              <a:t>Side hustle: Business strategy</a:t>
            </a:r>
            <a:br>
              <a:rPr lang="en-GB" dirty="0"/>
            </a:br>
            <a:r>
              <a:rPr lang="en-GB" dirty="0"/>
              <a:t>Qualifications: MBA, HSG etc….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Appeal….</a:t>
            </a:r>
          </a:p>
          <a:p>
            <a:r>
              <a:rPr lang="en-GB" dirty="0"/>
              <a:t>Join us, if you’d want to make your ski travel , EASY and Sustainable.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13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BF01-4CEE-D326-251A-6415044C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D189F-A49A-A216-0CDB-EEB62BA2F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4A7C5-F283-6687-9333-42607B25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D51E-7936-FB4D-865E-461AE5B9C55A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F269A-88FE-90B5-D4B4-23918B8F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340F-5356-5A34-1097-0F7FF698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68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A1C2-7D44-FC62-3F0D-6AFF0E43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8D8BF-3822-E4FE-3DDC-51464ED40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2979B-731D-599F-10A7-6867B033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1C17-E5CD-A34F-94EA-24732EDE97E1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09DBB-ABD4-BF52-E6DA-59C21EFA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B9A94-76CE-E797-C962-01B4663A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59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4F0634-6F34-E751-87EA-C730CBB15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6F9CE-2D9B-D8F4-7766-8D376800A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C16D9-0955-7417-0F3E-7CCEA7A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16C-2552-AC48-BD10-7AD0DC41481F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96C6F-5FCA-46D5-8385-FA698F81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CD710-8CC1-3257-EA3D-0CC46930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33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16A1-A92B-7693-543A-274D9929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4E33D-3166-D07D-428E-C6EF2FAB3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09791-7F3D-5BBD-EE28-66AE8577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1A1E-10A6-BE4A-97CE-31A557354F15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2AA91-3560-A291-C1E7-C05FB30B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A949-93EF-095F-AC8D-9E7E9D5D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D505-2134-132D-47D3-9016F1A2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8C14-9201-0749-378E-627E576C0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70E3F-F0BE-09A4-8BE4-553A8866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6FC-3CC5-AF44-9583-32909B40ACA4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8DDCA-FE39-AC22-EABE-2AD47565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8F6F4-5E88-8A62-755C-F93AE63F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9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2FE5-02D4-57A4-E307-B39ADC29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96146-67DF-0266-5DF4-C2E9F15C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8E875-FF75-0135-3FAF-81E83CABB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F4FD1-B096-2E65-A595-A0314CE4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841A3-BDE1-274A-A8A0-493BAFF7305B}" type="datetime1">
              <a:rPr lang="de-CH" smtClean="0"/>
              <a:t>17.09.23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891CF-F5F2-3C55-6081-65C8A1C2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CE01B-F3E2-AC9A-2FD9-F6F21AB86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44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B5AF-ED9D-821B-9072-779B870BB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4A50F-8810-458C-96D9-AB0A67740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A8FD0-8D67-1CD8-E8ED-B1A277D4D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5FE27B-AB45-9641-26D6-B8334AEA9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9CEBA-7C12-4A68-CD24-202F875B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4B7BE-0B53-F003-CDD8-5D7DC379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8DAAF-1655-884F-BD95-0E08FF07F0A0}" type="datetime1">
              <a:rPr lang="de-CH" smtClean="0"/>
              <a:t>17.09.23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79F68-6271-AA66-205F-5ABC56BC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6F1263-0E54-CF08-6AF6-85121B67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22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4380-E261-0F15-D267-2C4EFF76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874A4-427E-82E8-670A-42B18AAC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B0-6C0C-DC41-B48A-0DC5B307E93B}" type="datetime1">
              <a:rPr lang="de-CH" smtClean="0"/>
              <a:t>17.09.23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3FF16-01C5-DBCB-C03E-7DAA9AC8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7A5AA-B226-9CDA-799D-A5DC4D8AB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A96A7-2D81-D298-8EC1-0153E7D0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F3FCE-9714-F24F-934C-88F12A17BBAB}" type="datetime1">
              <a:rPr lang="de-CH" smtClean="0"/>
              <a:t>17.09.23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1EF46-381B-6786-5179-BDF2FEDE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F9C97-E8C4-A19B-3B4A-8F51B65E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25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0C76-0F90-FD0D-429D-2961D389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ABA9-731D-2361-E7C8-BEA58AC36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F8D58-6D79-1B41-6795-54419472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77D70-BAEB-140B-B8FE-79E87583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DC3-0AEE-C540-A338-E2183D496AAF}" type="datetime1">
              <a:rPr lang="de-CH" smtClean="0"/>
              <a:t>17.09.23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B4D46-48BB-747B-BE96-3FFF1B29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513AB-5A5E-A0D6-7108-CEA38AFD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81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81B0-779A-9413-E829-844C342A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1C5F4-5FFC-7F52-E307-9BA92ACE6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60E58-5839-AD11-EF91-C5FB788BE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DA008-AC0C-40B5-C850-9A45FB12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B9321-2693-B746-9597-153AC5B63331}" type="datetime1">
              <a:rPr lang="de-CH" smtClean="0"/>
              <a:t>17.09.23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1AAB6-79E7-EDFF-FDE8-462B4D68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4208E-AFEA-418B-6ABC-D50325CA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16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BC799-13D7-0729-D961-FED64F6FF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C9F5-812F-0633-A71F-DC19B8791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E34A-6878-CEC5-DE7C-8EAAB7445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79092-2ED0-DE48-A759-6087FEEA479D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F3347-7958-2F47-1141-B5C9B5FE1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576C4-EA31-5DF4-4327-51DAA1339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70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5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5.jpeg"/><Relationship Id="rId21" Type="http://schemas.openxmlformats.org/officeDocument/2006/relationships/image" Target="../media/image49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37.jpe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1340-EB7B-9D79-5201-B12CE9903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027" y="3814920"/>
            <a:ext cx="10344282" cy="1026236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rgbClr val="0074B2"/>
                </a:solidFill>
                <a:latin typeface="Palatino Linotype" panose="02040502050505030304" pitchFamily="18" charset="0"/>
              </a:rPr>
              <a:t>Ski plan made easy and </a:t>
            </a:r>
            <a:r>
              <a:rPr lang="en-GB" sz="4400" dirty="0">
                <a:solidFill>
                  <a:srgbClr val="00B050"/>
                </a:solidFill>
                <a:latin typeface="Palatino Linotype" panose="02040502050505030304" pitchFamily="18" charset="0"/>
              </a:rPr>
              <a:t>sustainable</a:t>
            </a:r>
          </a:p>
        </p:txBody>
      </p:sp>
      <p:pic>
        <p:nvPicPr>
          <p:cNvPr id="3074" name="Picture 2" descr="ski icon">
            <a:extLst>
              <a:ext uri="{FF2B5EF4-FFF2-40B4-BE49-F238E27FC236}">
                <a16:creationId xmlns:a16="http://schemas.microsoft.com/office/drawing/2014/main" id="{57C6F42D-7EA2-543F-FC00-2B4C544A5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8" y="3863108"/>
            <a:ext cx="929860" cy="92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9570673-E92C-7495-ABC8-2569F908B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630" y="4107015"/>
            <a:ext cx="385700" cy="38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FA5D765-970D-1E04-FBD4-61EC327B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67" y="1291165"/>
            <a:ext cx="2171806" cy="213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0444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4B2">
                <a:lumMod val="100000"/>
              </a:srgbClr>
            </a:gs>
            <a:gs pos="70000">
              <a:schemeClr val="bg1">
                <a:lumMod val="100000"/>
              </a:schemeClr>
            </a:gs>
            <a:gs pos="85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7" name="Rectangle 28686">
            <a:extLst>
              <a:ext uri="{FF2B5EF4-FFF2-40B4-BE49-F238E27FC236}">
                <a16:creationId xmlns:a16="http://schemas.microsoft.com/office/drawing/2014/main" id="{84AB56F3-8EBA-A227-9360-8EAFE1190FF4}"/>
              </a:ext>
            </a:extLst>
          </p:cNvPr>
          <p:cNvSpPr/>
          <p:nvPr/>
        </p:nvSpPr>
        <p:spPr>
          <a:xfrm>
            <a:off x="0" y="462182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 t="-669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2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D1D913-9625-5A16-CACF-0ABC17AE1F66}"/>
              </a:ext>
            </a:extLst>
          </p:cNvPr>
          <p:cNvSpPr txBox="1">
            <a:spLocks/>
          </p:cNvSpPr>
          <p:nvPr/>
        </p:nvSpPr>
        <p:spPr>
          <a:xfrm>
            <a:off x="449936" y="346840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Skiing should be easy and enjoyable, but but but !!!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A6F5E6-F463-E527-83E9-8C55AE8D109E}"/>
              </a:ext>
            </a:extLst>
          </p:cNvPr>
          <p:cNvGrpSpPr/>
          <p:nvPr/>
        </p:nvGrpSpPr>
        <p:grpSpPr>
          <a:xfrm>
            <a:off x="1289989" y="1296765"/>
            <a:ext cx="9515770" cy="2255878"/>
            <a:chOff x="981702" y="1848609"/>
            <a:chExt cx="9515770" cy="225587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0BE5D2B-544A-3405-35B0-B86134A83FCB}"/>
                </a:ext>
              </a:extLst>
            </p:cNvPr>
            <p:cNvGrpSpPr/>
            <p:nvPr/>
          </p:nvGrpSpPr>
          <p:grpSpPr>
            <a:xfrm>
              <a:off x="981702" y="1848609"/>
              <a:ext cx="9515770" cy="1746205"/>
              <a:chOff x="711879" y="1908569"/>
              <a:chExt cx="9515770" cy="174620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17CB709-48C4-44BB-3CE1-14DDFEFC5F55}"/>
                  </a:ext>
                </a:extLst>
              </p:cNvPr>
              <p:cNvGrpSpPr/>
              <p:nvPr/>
            </p:nvGrpSpPr>
            <p:grpSpPr>
              <a:xfrm>
                <a:off x="711879" y="2604607"/>
                <a:ext cx="1576986" cy="1050167"/>
                <a:chOff x="711879" y="2604607"/>
                <a:chExt cx="1576986" cy="1050167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952B4A7-20ED-E00E-6204-31C07545FC8C}"/>
                    </a:ext>
                  </a:extLst>
                </p:cNvPr>
                <p:cNvGrpSpPr/>
                <p:nvPr/>
              </p:nvGrpSpPr>
              <p:grpSpPr>
                <a:xfrm>
                  <a:off x="711879" y="2604607"/>
                  <a:ext cx="1270000" cy="1050167"/>
                  <a:chOff x="640372" y="1280257"/>
                  <a:chExt cx="1822938" cy="1507393"/>
                </a:xfrm>
              </p:grpSpPr>
              <p:pic>
                <p:nvPicPr>
                  <p:cNvPr id="28676" name="Picture 4" descr="car icon">
                    <a:extLst>
                      <a:ext uri="{FF2B5EF4-FFF2-40B4-BE49-F238E27FC236}">
                        <a16:creationId xmlns:a16="http://schemas.microsoft.com/office/drawing/2014/main" id="{39E0634B-AB1B-5E0B-9469-2DBA36A980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9149" y="1280257"/>
                    <a:ext cx="1507393" cy="15073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4D26F347-ABFB-3F4F-2A6B-EEDAA5720AEC}"/>
                      </a:ext>
                    </a:extLst>
                  </p:cNvPr>
                  <p:cNvSpPr/>
                  <p:nvPr/>
                </p:nvSpPr>
                <p:spPr>
                  <a:xfrm>
                    <a:off x="640372" y="2492131"/>
                    <a:ext cx="1822938" cy="2286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4CC8F54-642B-802E-1BFE-749B939A49E2}"/>
                    </a:ext>
                  </a:extLst>
                </p:cNvPr>
                <p:cNvSpPr/>
                <p:nvPr/>
              </p:nvSpPr>
              <p:spPr>
                <a:xfrm>
                  <a:off x="1950732" y="3421127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BADE5EE-585E-76CA-BC2B-E50100D1C238}"/>
                    </a:ext>
                  </a:extLst>
                </p:cNvPr>
                <p:cNvSpPr/>
                <p:nvPr/>
              </p:nvSpPr>
              <p:spPr>
                <a:xfrm>
                  <a:off x="2069126" y="3334524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256ECEE-F7A8-7B15-D414-865CFF681B64}"/>
                    </a:ext>
                  </a:extLst>
                </p:cNvPr>
                <p:cNvSpPr/>
                <p:nvPr/>
              </p:nvSpPr>
              <p:spPr>
                <a:xfrm>
                  <a:off x="2183934" y="3246146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221C2B4-B887-6F7F-164D-4582E9578DD9}"/>
                  </a:ext>
                </a:extLst>
              </p:cNvPr>
              <p:cNvGrpSpPr/>
              <p:nvPr/>
            </p:nvGrpSpPr>
            <p:grpSpPr>
              <a:xfrm>
                <a:off x="2270872" y="2404791"/>
                <a:ext cx="1576986" cy="910120"/>
                <a:chOff x="2260362" y="2425811"/>
                <a:chExt cx="1576986" cy="910120"/>
              </a:xfrm>
            </p:grpSpPr>
            <p:pic>
              <p:nvPicPr>
                <p:cNvPr id="28674" name="Picture 2" descr="queue icon">
                  <a:extLst>
                    <a:ext uri="{FF2B5EF4-FFF2-40B4-BE49-F238E27FC236}">
                      <a16:creationId xmlns:a16="http://schemas.microsoft.com/office/drawing/2014/main" id="{FB62B3E3-CC6E-C21F-E989-5CDEF7F5BF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1263" y="2425811"/>
                  <a:ext cx="756433" cy="7564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E25BC81-7F18-130C-5CC3-54E18FC1351A}"/>
                    </a:ext>
                  </a:extLst>
                </p:cNvPr>
                <p:cNvGrpSpPr/>
                <p:nvPr/>
              </p:nvGrpSpPr>
              <p:grpSpPr>
                <a:xfrm>
                  <a:off x="2260362" y="2973918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F3553E47-1BCD-CC9B-AF2D-E346B613218F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95734455-7C3E-9CAF-2E60-FCCCBCE190EF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47446630-B93F-8B3D-17D5-D57D2C47A514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56134B22-CF3D-00C6-A2F5-A64230B687FB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479FE83-052D-7474-C7E0-E8A9365FE4A4}"/>
                  </a:ext>
                </a:extLst>
              </p:cNvPr>
              <p:cNvGrpSpPr/>
              <p:nvPr/>
            </p:nvGrpSpPr>
            <p:grpSpPr>
              <a:xfrm>
                <a:off x="3837347" y="2153929"/>
                <a:ext cx="1576986" cy="872454"/>
                <a:chOff x="3837347" y="2153929"/>
                <a:chExt cx="1576986" cy="8724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562CA4A-2DC9-7652-EA19-B5268E7E1043}"/>
                    </a:ext>
                  </a:extLst>
                </p:cNvPr>
                <p:cNvGrpSpPr/>
                <p:nvPr/>
              </p:nvGrpSpPr>
              <p:grpSpPr>
                <a:xfrm>
                  <a:off x="3837347" y="2664370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344FD58-1863-7AF8-1F09-8CE1B3762C58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20994111-4D2F-EBB1-3AAE-49D50E2D897B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FDA0E85-4753-120C-5A4F-6609F3BAABDA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FE7AE96D-09E7-94EB-93C9-F7D894544C04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" name="Picture 2" descr="ski icon">
                  <a:extLst>
                    <a:ext uri="{FF2B5EF4-FFF2-40B4-BE49-F238E27FC236}">
                      <a16:creationId xmlns:a16="http://schemas.microsoft.com/office/drawing/2014/main" id="{74165340-AC57-1411-50D5-557CD126B3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1286" y="2153929"/>
                  <a:ext cx="662122" cy="662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1889662-64FA-4D3B-9B55-0928F61C191C}"/>
                  </a:ext>
                </a:extLst>
              </p:cNvPr>
              <p:cNvGrpSpPr/>
              <p:nvPr/>
            </p:nvGrpSpPr>
            <p:grpSpPr>
              <a:xfrm>
                <a:off x="5424210" y="1908569"/>
                <a:ext cx="1586661" cy="1035713"/>
                <a:chOff x="5424210" y="1908569"/>
                <a:chExt cx="1586661" cy="103571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C55389B6-E93F-BCFA-11EF-03B0CEFA77E6}"/>
                    </a:ext>
                  </a:extLst>
                </p:cNvPr>
                <p:cNvGrpSpPr/>
                <p:nvPr/>
              </p:nvGrpSpPr>
              <p:grpSpPr>
                <a:xfrm>
                  <a:off x="5424210" y="2559601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C34A184-4D82-AD48-C053-0093BC418FB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5B39684-21C9-1D9C-4888-568FD0C2D00B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1E1A08E6-13B3-BF59-08CB-159F36D8B7F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16A18140-0DF9-CC5F-3759-AFD62A804378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78" name="Picture 6" descr="ski icon">
                  <a:extLst>
                    <a:ext uri="{FF2B5EF4-FFF2-40B4-BE49-F238E27FC236}">
                      <a16:creationId xmlns:a16="http://schemas.microsoft.com/office/drawing/2014/main" id="{07113F53-8401-EB27-73AB-B070A8BC26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6178" y="1908569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FFF5595-7756-8377-B863-F5526CCE0F41}"/>
                  </a:ext>
                </a:extLst>
              </p:cNvPr>
              <p:cNvGrpSpPr/>
              <p:nvPr/>
            </p:nvGrpSpPr>
            <p:grpSpPr>
              <a:xfrm>
                <a:off x="6968133" y="2310935"/>
                <a:ext cx="1586661" cy="993764"/>
                <a:chOff x="6968133" y="2310935"/>
                <a:chExt cx="1586661" cy="99376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8349976-7DE2-4ADC-5F8B-FC7F1F752F53}"/>
                    </a:ext>
                  </a:extLst>
                </p:cNvPr>
                <p:cNvGrpSpPr/>
                <p:nvPr/>
              </p:nvGrpSpPr>
              <p:grpSpPr>
                <a:xfrm>
                  <a:off x="6968133" y="2920018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C759FE4-BD27-D23F-AB90-680C30E5F70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476C6841-48AF-87B4-5A00-8C837A502B17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C88B2335-E646-BB6F-F6F7-8F0D377E355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1351804E-D551-0C96-5A07-D320B1FF422C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0" name="Picture 8" descr="fork and knife icon">
                  <a:extLst>
                    <a:ext uri="{FF2B5EF4-FFF2-40B4-BE49-F238E27FC236}">
                      <a16:creationId xmlns:a16="http://schemas.microsoft.com/office/drawing/2014/main" id="{C021EE99-BF4B-9389-A908-CF977B58D6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5781" y="2310935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32B2179-6DC4-427E-729B-F6B0B68FFDC5}"/>
                  </a:ext>
                </a:extLst>
              </p:cNvPr>
              <p:cNvGrpSpPr/>
              <p:nvPr/>
            </p:nvGrpSpPr>
            <p:grpSpPr>
              <a:xfrm>
                <a:off x="8536213" y="2156582"/>
                <a:ext cx="1691436" cy="1293665"/>
                <a:chOff x="8536213" y="2156582"/>
                <a:chExt cx="1691436" cy="129366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6731ADA5-E25B-09D2-FE92-380CB0505146}"/>
                    </a:ext>
                  </a:extLst>
                </p:cNvPr>
                <p:cNvGrpSpPr/>
                <p:nvPr/>
              </p:nvGrpSpPr>
              <p:grpSpPr>
                <a:xfrm>
                  <a:off x="8536213" y="3290986"/>
                  <a:ext cx="1691436" cy="159261"/>
                  <a:chOff x="711879" y="3448898"/>
                  <a:chExt cx="1691436" cy="159261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081CD04-CC7B-ACE8-FB61-222A6F7AA68C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99398EFD-196C-BFD5-0CEC-386D9B9A6FC2}"/>
                      </a:ext>
                    </a:extLst>
                  </p:cNvPr>
                  <p:cNvSpPr/>
                  <p:nvPr/>
                </p:nvSpPr>
                <p:spPr>
                  <a:xfrm>
                    <a:off x="2007000" y="348509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D57B5F55-80B3-4343-99DB-AAFEF3E8D87F}"/>
                      </a:ext>
                    </a:extLst>
                  </p:cNvPr>
                  <p:cNvSpPr/>
                  <p:nvPr/>
                </p:nvSpPr>
                <p:spPr>
                  <a:xfrm>
                    <a:off x="2152766" y="34835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F33FF7F-063C-174E-7B28-8CC34BED8662}"/>
                      </a:ext>
                    </a:extLst>
                  </p:cNvPr>
                  <p:cNvSpPr/>
                  <p:nvPr/>
                </p:nvSpPr>
                <p:spPr>
                  <a:xfrm>
                    <a:off x="2298384" y="348099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2" name="Picture 10" descr="ski map icon">
                  <a:extLst>
                    <a:ext uri="{FF2B5EF4-FFF2-40B4-BE49-F238E27FC236}">
                      <a16:creationId xmlns:a16="http://schemas.microsoft.com/office/drawing/2014/main" id="{84CB7EB9-4C4B-7403-6B29-E7E9ED2197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8738" y="2607024"/>
                  <a:ext cx="785247" cy="785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684" name="Picture 12" descr="weather icon">
                  <a:extLst>
                    <a:ext uri="{FF2B5EF4-FFF2-40B4-BE49-F238E27FC236}">
                      <a16:creationId xmlns:a16="http://schemas.microsoft.com/office/drawing/2014/main" id="{6397F218-AD5B-2CD7-8DEC-BB0D3D0433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3759" y="2156582"/>
                  <a:ext cx="537498" cy="5374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26A9552E-B1F8-96B3-816D-00C03F4D400A}"/>
                </a:ext>
              </a:extLst>
            </p:cNvPr>
            <p:cNvSpPr txBox="1">
              <a:spLocks/>
            </p:cNvSpPr>
            <p:nvPr/>
          </p:nvSpPr>
          <p:spPr>
            <a:xfrm>
              <a:off x="1170068" y="3684754"/>
              <a:ext cx="922534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600" dirty="0">
                  <a:latin typeface="Palatino Linotype" panose="02040502050505030304" pitchFamily="18" charset="0"/>
                </a:rPr>
                <a:t>Drive</a:t>
              </a: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71AE7936-36BD-87CF-9114-3AEB0E59EC24}"/>
                </a:ext>
              </a:extLst>
            </p:cNvPr>
            <p:cNvSpPr txBox="1">
              <a:spLocks/>
            </p:cNvSpPr>
            <p:nvPr/>
          </p:nvSpPr>
          <p:spPr>
            <a:xfrm>
              <a:off x="2273020" y="3388933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Queue for Tickets</a:t>
              </a: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AA0242D3-F65C-EC5B-D834-FD1AB924CBF6}"/>
                </a:ext>
              </a:extLst>
            </p:cNvPr>
            <p:cNvSpPr txBox="1">
              <a:spLocks/>
            </p:cNvSpPr>
            <p:nvPr/>
          </p:nvSpPr>
          <p:spPr>
            <a:xfrm>
              <a:off x="3851382" y="3013802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Rentals?</a:t>
              </a: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42A4BC4B-1CDC-CCC5-9AE6-AEB018D724DD}"/>
                </a:ext>
              </a:extLst>
            </p:cNvPr>
            <p:cNvSpPr txBox="1">
              <a:spLocks/>
            </p:cNvSpPr>
            <p:nvPr/>
          </p:nvSpPr>
          <p:spPr>
            <a:xfrm>
              <a:off x="5397989" y="2776566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Ski, finally!</a:t>
              </a: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DA2DF1E9-738F-7612-87D7-AEFE58DC6BC2}"/>
                </a:ext>
              </a:extLst>
            </p:cNvPr>
            <p:cNvSpPr txBox="1">
              <a:spLocks/>
            </p:cNvSpPr>
            <p:nvPr/>
          </p:nvSpPr>
          <p:spPr>
            <a:xfrm>
              <a:off x="7029334" y="3211684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Where to eat though?</a:t>
              </a: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EB5D1C2-44E0-54BB-5BCA-42A8E201E86E}"/>
                </a:ext>
              </a:extLst>
            </p:cNvPr>
            <p:cNvSpPr txBox="1">
              <a:spLocks/>
            </p:cNvSpPr>
            <p:nvPr/>
          </p:nvSpPr>
          <p:spPr>
            <a:xfrm>
              <a:off x="8602835" y="3564635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Aah crap, </a:t>
              </a:r>
              <a:br>
                <a:rPr lang="en-GB" sz="1600" dirty="0">
                  <a:latin typeface="Palatino Linotype" panose="02040502050505030304" pitchFamily="18" charset="0"/>
                </a:rPr>
              </a:br>
              <a:r>
                <a:rPr lang="en-GB" sz="1600" dirty="0">
                  <a:latin typeface="Palatino Linotype" panose="02040502050505030304" pitchFamily="18" charset="0"/>
                </a:rPr>
                <a:t>this weather!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5E0EE-23E9-09CC-ED04-1C4EF8C9BE7D}"/>
              </a:ext>
            </a:extLst>
          </p:cNvPr>
          <p:cNvGrpSpPr/>
          <p:nvPr/>
        </p:nvGrpSpPr>
        <p:grpSpPr>
          <a:xfrm>
            <a:off x="4708566" y="4287165"/>
            <a:ext cx="3324266" cy="2017603"/>
            <a:chOff x="556314" y="4293961"/>
            <a:chExt cx="3324266" cy="201760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F11D2F-3FA5-026F-C8E1-953BBCCD5E2A}"/>
                </a:ext>
              </a:extLst>
            </p:cNvPr>
            <p:cNvGrpSpPr/>
            <p:nvPr/>
          </p:nvGrpSpPr>
          <p:grpSpPr>
            <a:xfrm>
              <a:off x="1289989" y="4293961"/>
              <a:ext cx="933894" cy="933894"/>
              <a:chOff x="1101624" y="4087812"/>
              <a:chExt cx="933894" cy="933894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5E965A68-D0D7-795E-54B2-E32A1197EEA9}"/>
                  </a:ext>
                </a:extLst>
              </p:cNvPr>
              <p:cNvSpPr/>
              <p:nvPr/>
            </p:nvSpPr>
            <p:spPr>
              <a:xfrm>
                <a:off x="1101624" y="4087812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pic>
            <p:nvPicPr>
              <p:cNvPr id="28686" name="Picture 14" descr="short queue vs long queue icon">
                <a:extLst>
                  <a:ext uri="{FF2B5EF4-FFF2-40B4-BE49-F238E27FC236}">
                    <a16:creationId xmlns:a16="http://schemas.microsoft.com/office/drawing/2014/main" id="{B3C372E0-FBD9-69B2-95DD-3A26594A2F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406" y="4218804"/>
                <a:ext cx="756423" cy="756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675" name="Title 1">
              <a:extLst>
                <a:ext uri="{FF2B5EF4-FFF2-40B4-BE49-F238E27FC236}">
                  <a16:creationId xmlns:a16="http://schemas.microsoft.com/office/drawing/2014/main" id="{B5A30209-6CFA-CEF9-2061-60418EF97BF0}"/>
                </a:ext>
              </a:extLst>
            </p:cNvPr>
            <p:cNvSpPr txBox="1">
              <a:spLocks/>
            </p:cNvSpPr>
            <p:nvPr/>
          </p:nvSpPr>
          <p:spPr>
            <a:xfrm>
              <a:off x="619384" y="5365142"/>
              <a:ext cx="3177934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Too long queue</a:t>
              </a:r>
            </a:p>
          </p:txBody>
        </p:sp>
        <p:sp>
          <p:nvSpPr>
            <p:cNvPr id="28681" name="Title 1">
              <a:extLst>
                <a:ext uri="{FF2B5EF4-FFF2-40B4-BE49-F238E27FC236}">
                  <a16:creationId xmlns:a16="http://schemas.microsoft.com/office/drawing/2014/main" id="{E4F0C4E2-911B-2134-754F-B0D585046F92}"/>
                </a:ext>
              </a:extLst>
            </p:cNvPr>
            <p:cNvSpPr txBox="1">
              <a:spLocks/>
            </p:cNvSpPr>
            <p:nvPr/>
          </p:nvSpPr>
          <p:spPr>
            <a:xfrm>
              <a:off x="556314" y="5891831"/>
              <a:ext cx="3324266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“I do not want to spend 30-45 mins buying tickets or rental”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62EC0D-C489-9340-83A1-3B704DCA04DC}"/>
              </a:ext>
            </a:extLst>
          </p:cNvPr>
          <p:cNvGrpSpPr/>
          <p:nvPr/>
        </p:nvGrpSpPr>
        <p:grpSpPr>
          <a:xfrm>
            <a:off x="8355929" y="4296902"/>
            <a:ext cx="3904104" cy="2017603"/>
            <a:chOff x="4373502" y="4293961"/>
            <a:chExt cx="3904104" cy="2017603"/>
          </a:xfrm>
        </p:grpSpPr>
        <p:sp>
          <p:nvSpPr>
            <p:cNvPr id="28677" name="Title 1">
              <a:extLst>
                <a:ext uri="{FF2B5EF4-FFF2-40B4-BE49-F238E27FC236}">
                  <a16:creationId xmlns:a16="http://schemas.microsoft.com/office/drawing/2014/main" id="{1EDBAA10-935C-11E9-C676-7A78E15730C0}"/>
                </a:ext>
              </a:extLst>
            </p:cNvPr>
            <p:cNvSpPr txBox="1">
              <a:spLocks/>
            </p:cNvSpPr>
            <p:nvPr/>
          </p:nvSpPr>
          <p:spPr>
            <a:xfrm>
              <a:off x="4427907" y="5349977"/>
              <a:ext cx="3849699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Messy digital journey</a:t>
              </a:r>
            </a:p>
          </p:txBody>
        </p:sp>
        <p:sp>
          <p:nvSpPr>
            <p:cNvPr id="28683" name="Title 1">
              <a:extLst>
                <a:ext uri="{FF2B5EF4-FFF2-40B4-BE49-F238E27FC236}">
                  <a16:creationId xmlns:a16="http://schemas.microsoft.com/office/drawing/2014/main" id="{F37B36A0-CA07-62DE-B666-2FEA166E7479}"/>
                </a:ext>
              </a:extLst>
            </p:cNvPr>
            <p:cNvSpPr txBox="1">
              <a:spLocks/>
            </p:cNvSpPr>
            <p:nvPr/>
          </p:nvSpPr>
          <p:spPr>
            <a:xfrm>
              <a:off x="4373502" y="5891831"/>
              <a:ext cx="3470626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“Why do I have to go to all different resorts websites to get this info”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5A16C7-8EC6-C7D3-9010-1AFCCABEE67E}"/>
                </a:ext>
              </a:extLst>
            </p:cNvPr>
            <p:cNvGrpSpPr/>
            <p:nvPr/>
          </p:nvGrpSpPr>
          <p:grpSpPr>
            <a:xfrm>
              <a:off x="5336050" y="4293961"/>
              <a:ext cx="933894" cy="933894"/>
              <a:chOff x="4525563" y="3623930"/>
              <a:chExt cx="933894" cy="933894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F6CC324-6F14-9CAF-BFC3-540CF820FCAF}"/>
                  </a:ext>
                </a:extLst>
              </p:cNvPr>
              <p:cNvSpPr/>
              <p:nvPr/>
            </p:nvSpPr>
            <p:spPr>
              <a:xfrm>
                <a:off x="4525563" y="3623930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pic>
            <p:nvPicPr>
              <p:cNvPr id="28688" name="Picture 16" descr="website icon">
                <a:extLst>
                  <a:ext uri="{FF2B5EF4-FFF2-40B4-BE49-F238E27FC236}">
                    <a16:creationId xmlns:a16="http://schemas.microsoft.com/office/drawing/2014/main" id="{A44F3650-ABB9-03DE-FB9F-EBFD70647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208" y="3726663"/>
                <a:ext cx="728427" cy="728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1FFBA-123E-3C42-6AAD-A76B31BFFCCD}"/>
              </a:ext>
            </a:extLst>
          </p:cNvPr>
          <p:cNvGrpSpPr/>
          <p:nvPr/>
        </p:nvGrpSpPr>
        <p:grpSpPr>
          <a:xfrm>
            <a:off x="700798" y="4292765"/>
            <a:ext cx="3478477" cy="1940267"/>
            <a:chOff x="8501332" y="4292765"/>
            <a:chExt cx="3478477" cy="19402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8C5120-F6D9-AF77-F806-EAA8C0AA9F51}"/>
                </a:ext>
              </a:extLst>
            </p:cNvPr>
            <p:cNvGrpSpPr/>
            <p:nvPr/>
          </p:nvGrpSpPr>
          <p:grpSpPr>
            <a:xfrm>
              <a:off x="8501332" y="4292765"/>
              <a:ext cx="3478477" cy="1940267"/>
              <a:chOff x="8607652" y="4293961"/>
              <a:chExt cx="3478477" cy="1940267"/>
            </a:xfrm>
          </p:grpSpPr>
          <p:sp>
            <p:nvSpPr>
              <p:cNvPr id="28672" name="Rounded Rectangle 28671">
                <a:extLst>
                  <a:ext uri="{FF2B5EF4-FFF2-40B4-BE49-F238E27FC236}">
                    <a16:creationId xmlns:a16="http://schemas.microsoft.com/office/drawing/2014/main" id="{0ABC083F-E6EF-9AB5-349C-905E6D2F4B66}"/>
                  </a:ext>
                </a:extLst>
              </p:cNvPr>
              <p:cNvSpPr/>
              <p:nvPr/>
            </p:nvSpPr>
            <p:spPr>
              <a:xfrm>
                <a:off x="9382110" y="4293961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sp>
            <p:nvSpPr>
              <p:cNvPr id="28679" name="Title 1">
                <a:extLst>
                  <a:ext uri="{FF2B5EF4-FFF2-40B4-BE49-F238E27FC236}">
                    <a16:creationId xmlns:a16="http://schemas.microsoft.com/office/drawing/2014/main" id="{BC28B1E6-DE55-ABF1-EF67-7EFA8D85F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8195" y="5363498"/>
                <a:ext cx="3177934" cy="4197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2400" b="1" dirty="0">
                    <a:solidFill>
                      <a:srgbClr val="0074B2"/>
                    </a:solidFill>
                    <a:latin typeface="Palatino Linotype" panose="02040502050505030304" pitchFamily="18" charset="0"/>
                  </a:rPr>
                  <a:t>Weather info…</a:t>
                </a:r>
              </a:p>
            </p:txBody>
          </p:sp>
          <p:sp>
            <p:nvSpPr>
              <p:cNvPr id="28685" name="Title 1">
                <a:extLst>
                  <a:ext uri="{FF2B5EF4-FFF2-40B4-BE49-F238E27FC236}">
                    <a16:creationId xmlns:a16="http://schemas.microsoft.com/office/drawing/2014/main" id="{C75CD797-03E3-D092-BDC3-B8C685E9C8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07652" y="5814495"/>
                <a:ext cx="3177934" cy="4197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alatino Linotype" panose="02040502050505030304" pitchFamily="18" charset="0"/>
                  </a:rPr>
                  <a:t>“Aah, Is there powder ?”</a:t>
                </a:r>
              </a:p>
            </p:txBody>
          </p:sp>
        </p:grpSp>
        <p:pic>
          <p:nvPicPr>
            <p:cNvPr id="18" name="Picture 12" descr="weather icon">
              <a:extLst>
                <a:ext uri="{FF2B5EF4-FFF2-40B4-BE49-F238E27FC236}">
                  <a16:creationId xmlns:a16="http://schemas.microsoft.com/office/drawing/2014/main" id="{83E64123-4C12-DB03-B73C-EB6EB2BA8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702" y="4441496"/>
              <a:ext cx="537498" cy="53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980121-A13E-B040-2110-C935D9D2ABE6}"/>
              </a:ext>
            </a:extLst>
          </p:cNvPr>
          <p:cNvCxnSpPr>
            <a:cxnSpLocks/>
          </p:cNvCxnSpPr>
          <p:nvPr/>
        </p:nvCxnSpPr>
        <p:spPr>
          <a:xfrm>
            <a:off x="3807497" y="4188510"/>
            <a:ext cx="0" cy="2044522"/>
          </a:xfrm>
          <a:prstGeom prst="line">
            <a:avLst/>
          </a:prstGeom>
          <a:ln>
            <a:solidFill>
              <a:srgbClr val="007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E847B8F-C1B6-79C4-52D1-CDB05C58CC2F}"/>
              </a:ext>
            </a:extLst>
          </p:cNvPr>
          <p:cNvCxnSpPr>
            <a:cxnSpLocks/>
          </p:cNvCxnSpPr>
          <p:nvPr/>
        </p:nvCxnSpPr>
        <p:spPr>
          <a:xfrm>
            <a:off x="8034750" y="4188510"/>
            <a:ext cx="0" cy="2044522"/>
          </a:xfrm>
          <a:prstGeom prst="line">
            <a:avLst/>
          </a:prstGeom>
          <a:ln>
            <a:solidFill>
              <a:srgbClr val="007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4B2">
                <a:lumMod val="60000"/>
                <a:lumOff val="40000"/>
              </a:srgbClr>
            </a:gs>
            <a:gs pos="37000">
              <a:schemeClr val="bg1">
                <a:lumMod val="100000"/>
              </a:schemeClr>
            </a:gs>
            <a:gs pos="67000">
              <a:schemeClr val="bg1"/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3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485CAA-FBD2-F72C-5C3C-01ACAC412851}"/>
              </a:ext>
            </a:extLst>
          </p:cNvPr>
          <p:cNvSpPr txBox="1">
            <a:spLocks/>
          </p:cNvSpPr>
          <p:nvPr/>
        </p:nvSpPr>
        <p:spPr>
          <a:xfrm>
            <a:off x="996363" y="1372929"/>
            <a:ext cx="2424761" cy="549359"/>
          </a:xfrm>
          <a:prstGeom prst="roundRect">
            <a:avLst/>
          </a:prstGeom>
          <a:solidFill>
            <a:srgbClr val="0074B2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All now information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DA95C47-3C9F-EB9F-1A4D-845596657520}"/>
              </a:ext>
            </a:extLst>
          </p:cNvPr>
          <p:cNvSpPr txBox="1">
            <a:spLocks/>
          </p:cNvSpPr>
          <p:nvPr/>
        </p:nvSpPr>
        <p:spPr>
          <a:xfrm>
            <a:off x="996362" y="2004300"/>
            <a:ext cx="2424761" cy="549359"/>
          </a:xfrm>
          <a:prstGeom prst="roundRect">
            <a:avLst/>
          </a:prstGeom>
          <a:solidFill>
            <a:srgbClr val="0074B2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Buy a ski pass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12431B1-888F-54B6-9323-16960EE9D41E}"/>
              </a:ext>
            </a:extLst>
          </p:cNvPr>
          <p:cNvSpPr txBox="1">
            <a:spLocks/>
          </p:cNvSpPr>
          <p:nvPr/>
        </p:nvSpPr>
        <p:spPr>
          <a:xfrm>
            <a:off x="996362" y="2635671"/>
            <a:ext cx="2424761" cy="549359"/>
          </a:xfrm>
          <a:prstGeom prst="roundRect">
            <a:avLst/>
          </a:prstGeom>
          <a:solidFill>
            <a:srgbClr val="0074B2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Interactive map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12CDBFF-2288-9E31-A5AF-859F483619BF}"/>
              </a:ext>
            </a:extLst>
          </p:cNvPr>
          <p:cNvSpPr txBox="1">
            <a:spLocks/>
          </p:cNvSpPr>
          <p:nvPr/>
        </p:nvSpPr>
        <p:spPr>
          <a:xfrm>
            <a:off x="996362" y="3267042"/>
            <a:ext cx="2424761" cy="549359"/>
          </a:xfrm>
          <a:prstGeom prst="roundRect">
            <a:avLst/>
          </a:prstGeom>
          <a:solidFill>
            <a:srgbClr val="0074B2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Equipment Rentals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E457AFB-0DD7-E3EE-D334-B8A1FF0AB377}"/>
              </a:ext>
            </a:extLst>
          </p:cNvPr>
          <p:cNvSpPr txBox="1">
            <a:spLocks/>
          </p:cNvSpPr>
          <p:nvPr/>
        </p:nvSpPr>
        <p:spPr>
          <a:xfrm>
            <a:off x="999843" y="3898413"/>
            <a:ext cx="2424761" cy="549359"/>
          </a:xfrm>
          <a:prstGeom prst="roundRect">
            <a:avLst/>
          </a:prstGeom>
          <a:solidFill>
            <a:srgbClr val="0074B2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Aperi</a:t>
            </a:r>
            <a:r>
              <a:rPr lang="en-GB" sz="1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-Ski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A99583-E9FF-78BD-48CF-5E98DCE59E45}"/>
              </a:ext>
            </a:extLst>
          </p:cNvPr>
          <p:cNvSpPr/>
          <p:nvPr/>
        </p:nvSpPr>
        <p:spPr>
          <a:xfrm>
            <a:off x="2052277" y="4654603"/>
            <a:ext cx="130628" cy="130628"/>
          </a:xfrm>
          <a:prstGeom prst="ellipse">
            <a:avLst/>
          </a:prstGeom>
          <a:solidFill>
            <a:srgbClr val="0074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D8DD04-6075-2569-D9A5-79C4C1939C8B}"/>
              </a:ext>
            </a:extLst>
          </p:cNvPr>
          <p:cNvSpPr/>
          <p:nvPr/>
        </p:nvSpPr>
        <p:spPr>
          <a:xfrm>
            <a:off x="2052277" y="4885315"/>
            <a:ext cx="130628" cy="130628"/>
          </a:xfrm>
          <a:prstGeom prst="ellipse">
            <a:avLst/>
          </a:prstGeom>
          <a:solidFill>
            <a:srgbClr val="0074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8B6AC4-EE0E-0388-717C-C60EB4423C1C}"/>
              </a:ext>
            </a:extLst>
          </p:cNvPr>
          <p:cNvSpPr/>
          <p:nvPr/>
        </p:nvSpPr>
        <p:spPr>
          <a:xfrm>
            <a:off x="2051468" y="5116027"/>
            <a:ext cx="130628" cy="130628"/>
          </a:xfrm>
          <a:prstGeom prst="ellipse">
            <a:avLst/>
          </a:prstGeom>
          <a:solidFill>
            <a:srgbClr val="0074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Demo">
            <a:hlinkClick r:id="" action="ppaction://media"/>
            <a:extLst>
              <a:ext uri="{FF2B5EF4-FFF2-40B4-BE49-F238E27FC236}">
                <a16:creationId xmlns:a16="http://schemas.microsoft.com/office/drawing/2014/main" id="{3E2584D9-863B-E7F2-4A5B-02E2674EB7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0985" y="274843"/>
            <a:ext cx="2917595" cy="6308314"/>
          </a:xfrm>
          <a:prstGeom prst="rect">
            <a:avLst/>
          </a:prstGeom>
        </p:spPr>
      </p:pic>
      <p:pic>
        <p:nvPicPr>
          <p:cNvPr id="3" name="Picture 2" descr="A black screen with a black border&#10;&#10;Description automatically generated">
            <a:extLst>
              <a:ext uri="{FF2B5EF4-FFF2-40B4-BE49-F238E27FC236}">
                <a16:creationId xmlns:a16="http://schemas.microsoft.com/office/drawing/2014/main" id="{6233C3D7-8C49-5227-F62B-8593BB31D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807" y="117645"/>
            <a:ext cx="3249950" cy="65523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70EAEAF-12E6-D329-E393-AB5E291B7D4C}"/>
              </a:ext>
            </a:extLst>
          </p:cNvPr>
          <p:cNvGrpSpPr/>
          <p:nvPr/>
        </p:nvGrpSpPr>
        <p:grpSpPr>
          <a:xfrm>
            <a:off x="8857259" y="1603224"/>
            <a:ext cx="2792775" cy="1900869"/>
            <a:chOff x="8742959" y="2077490"/>
            <a:chExt cx="2792775" cy="1900869"/>
          </a:xfrm>
        </p:grpSpPr>
        <p:pic>
          <p:nvPicPr>
            <p:cNvPr id="1028" name="Picture 4" descr="check icon">
              <a:extLst>
                <a:ext uri="{FF2B5EF4-FFF2-40B4-BE49-F238E27FC236}">
                  <a16:creationId xmlns:a16="http://schemas.microsoft.com/office/drawing/2014/main" id="{55BC7DE4-C6DE-771B-1788-4724F022D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959" y="2077490"/>
              <a:ext cx="502793" cy="50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64B45AE6-7F87-8CBF-C674-F431E219D34F}"/>
                </a:ext>
              </a:extLst>
            </p:cNvPr>
            <p:cNvSpPr txBox="1">
              <a:spLocks/>
            </p:cNvSpPr>
            <p:nvPr/>
          </p:nvSpPr>
          <p:spPr>
            <a:xfrm>
              <a:off x="9110973" y="2077490"/>
              <a:ext cx="2424761" cy="549359"/>
            </a:xfrm>
            <a:prstGeom prst="round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Convenience</a:t>
              </a:r>
            </a:p>
          </p:txBody>
        </p:sp>
        <p:pic>
          <p:nvPicPr>
            <p:cNvPr id="26" name="Picture 4" descr="check icon">
              <a:extLst>
                <a:ext uri="{FF2B5EF4-FFF2-40B4-BE49-F238E27FC236}">
                  <a16:creationId xmlns:a16="http://schemas.microsoft.com/office/drawing/2014/main" id="{0137F0D6-FDAF-997F-4E16-2C37D4CC2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959" y="2753245"/>
              <a:ext cx="502793" cy="50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B4164BD6-41E8-F833-2C68-75293FCF6CF2}"/>
                </a:ext>
              </a:extLst>
            </p:cNvPr>
            <p:cNvSpPr txBox="1">
              <a:spLocks/>
            </p:cNvSpPr>
            <p:nvPr/>
          </p:nvSpPr>
          <p:spPr>
            <a:xfrm>
              <a:off x="8980343" y="2753245"/>
              <a:ext cx="2424761" cy="549359"/>
            </a:xfrm>
            <a:prstGeom prst="round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Saves time</a:t>
              </a:r>
            </a:p>
          </p:txBody>
        </p:sp>
        <p:pic>
          <p:nvPicPr>
            <p:cNvPr id="28" name="Picture 4" descr="check icon">
              <a:extLst>
                <a:ext uri="{FF2B5EF4-FFF2-40B4-BE49-F238E27FC236}">
                  <a16:creationId xmlns:a16="http://schemas.microsoft.com/office/drawing/2014/main" id="{6A0EC4B1-C653-AD68-8126-A58CBC77E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959" y="3429000"/>
              <a:ext cx="502793" cy="50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51AF7EAE-CD46-969B-E202-B76FF7A0DA07}"/>
                </a:ext>
              </a:extLst>
            </p:cNvPr>
            <p:cNvSpPr txBox="1">
              <a:spLocks/>
            </p:cNvSpPr>
            <p:nvPr/>
          </p:nvSpPr>
          <p:spPr>
            <a:xfrm>
              <a:off x="8929039" y="3429000"/>
              <a:ext cx="2424761" cy="549359"/>
            </a:xfrm>
            <a:prstGeom prst="round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Best Price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4948C1-3A84-D2F4-4D81-1E8F491AC4BF}"/>
              </a:ext>
            </a:extLst>
          </p:cNvPr>
          <p:cNvGrpSpPr/>
          <p:nvPr/>
        </p:nvGrpSpPr>
        <p:grpSpPr>
          <a:xfrm>
            <a:off x="8857259" y="4254873"/>
            <a:ext cx="2606695" cy="1461143"/>
            <a:chOff x="8857259" y="4254873"/>
            <a:chExt cx="2606695" cy="1461143"/>
          </a:xfrm>
        </p:grpSpPr>
        <p:pic>
          <p:nvPicPr>
            <p:cNvPr id="30" name="Picture 2" descr="ski icon">
              <a:extLst>
                <a:ext uri="{FF2B5EF4-FFF2-40B4-BE49-F238E27FC236}">
                  <a16:creationId xmlns:a16="http://schemas.microsoft.com/office/drawing/2014/main" id="{ABD2EAF9-847C-245A-C297-3BF8DE137A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1570" y="4786156"/>
              <a:ext cx="929860" cy="929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7412F07B-AC0D-6D06-E3DB-86A43FF24322}"/>
                </a:ext>
              </a:extLst>
            </p:cNvPr>
            <p:cNvSpPr txBox="1">
              <a:spLocks/>
            </p:cNvSpPr>
            <p:nvPr/>
          </p:nvSpPr>
          <p:spPr>
            <a:xfrm>
              <a:off x="8857259" y="4254873"/>
              <a:ext cx="2606695" cy="549359"/>
            </a:xfrm>
            <a:prstGeom prst="round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8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More ski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996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ownload Everest Mountain Snow Royalty-Free Vector Graphic - Pixabay">
            <a:extLst>
              <a:ext uri="{FF2B5EF4-FFF2-40B4-BE49-F238E27FC236}">
                <a16:creationId xmlns:a16="http://schemas.microsoft.com/office/drawing/2014/main" id="{23E811AC-4DEB-9DF8-9C04-DAF62AF8E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94" y="1941112"/>
            <a:ext cx="9444206" cy="472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434EDA-0658-02CC-20E9-2B138E3C479D}"/>
              </a:ext>
            </a:extLst>
          </p:cNvPr>
          <p:cNvSpPr txBox="1">
            <a:spLocks/>
          </p:cNvSpPr>
          <p:nvPr/>
        </p:nvSpPr>
        <p:spPr>
          <a:xfrm>
            <a:off x="449936" y="346840"/>
            <a:ext cx="12022480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A clean 1.5million CHF opportunity, dying to be realized</a:t>
            </a:r>
          </a:p>
        </p:txBody>
      </p:sp>
      <p:pic>
        <p:nvPicPr>
          <p:cNvPr id="35846" name="Picture 6" descr="checkered flag Icon 1423983">
            <a:extLst>
              <a:ext uri="{FF2B5EF4-FFF2-40B4-BE49-F238E27FC236}">
                <a16:creationId xmlns:a16="http://schemas.microsoft.com/office/drawing/2014/main" id="{7D583ED6-F815-E433-A989-D996BCDB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073">
            <a:off x="5902014" y="1022426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0A17E3B-3861-872D-B5B1-70FE808ED3DB}"/>
              </a:ext>
            </a:extLst>
          </p:cNvPr>
          <p:cNvGrpSpPr/>
          <p:nvPr/>
        </p:nvGrpSpPr>
        <p:grpSpPr>
          <a:xfrm>
            <a:off x="2815221" y="5443026"/>
            <a:ext cx="6163056" cy="1383987"/>
            <a:chOff x="2999232" y="5177054"/>
            <a:chExt cx="6163056" cy="1383987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8121590-227C-D46F-556E-2313F7E675D9}"/>
                </a:ext>
              </a:extLst>
            </p:cNvPr>
            <p:cNvSpPr/>
            <p:nvPr/>
          </p:nvSpPr>
          <p:spPr>
            <a:xfrm>
              <a:off x="2999232" y="5484924"/>
              <a:ext cx="6163056" cy="715724"/>
            </a:xfrm>
            <a:prstGeom prst="roundRect">
              <a:avLst/>
            </a:prstGeom>
            <a:solidFill>
              <a:schemeClr val="bg2">
                <a:alpha val="850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848" name="Picture 8" descr="euros icon">
              <a:extLst>
                <a:ext uri="{FF2B5EF4-FFF2-40B4-BE49-F238E27FC236}">
                  <a16:creationId xmlns:a16="http://schemas.microsoft.com/office/drawing/2014/main" id="{3A006437-AB4E-5916-EA64-52E5B5F45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808" y="5340096"/>
              <a:ext cx="1026160" cy="102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D1F05FE-362F-A471-824B-7AAE4F8C850C}"/>
                </a:ext>
              </a:extLst>
            </p:cNvPr>
            <p:cNvSpPr txBox="1">
              <a:spLocks/>
            </p:cNvSpPr>
            <p:nvPr/>
          </p:nvSpPr>
          <p:spPr>
            <a:xfrm>
              <a:off x="4438396" y="5177054"/>
              <a:ext cx="4457192" cy="13839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800" b="1" dirty="0">
                  <a:latin typeface="Palatino Linotype" panose="02040502050505030304" pitchFamily="18" charset="0"/>
                </a:rPr>
                <a:t> 1% commission on ski passes and rental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A09241-D21B-37C1-0817-FB6F69E5CA1B}"/>
              </a:ext>
            </a:extLst>
          </p:cNvPr>
          <p:cNvCxnSpPr>
            <a:cxnSpLocks/>
          </p:cNvCxnSpPr>
          <p:nvPr/>
        </p:nvCxnSpPr>
        <p:spPr>
          <a:xfrm rot="13504560" flipV="1">
            <a:off x="7266251" y="2689145"/>
            <a:ext cx="1536700" cy="15367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E03856-BF1B-0736-887B-77D93A34B029}"/>
              </a:ext>
            </a:extLst>
          </p:cNvPr>
          <p:cNvCxnSpPr>
            <a:cxnSpLocks/>
          </p:cNvCxnSpPr>
          <p:nvPr/>
        </p:nvCxnSpPr>
        <p:spPr>
          <a:xfrm flipH="1" flipV="1">
            <a:off x="7548614" y="5131548"/>
            <a:ext cx="1846592" cy="244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0062C2-D574-38E1-E631-4171800D8AA6}"/>
              </a:ext>
            </a:extLst>
          </p:cNvPr>
          <p:cNvGrpSpPr/>
          <p:nvPr/>
        </p:nvGrpSpPr>
        <p:grpSpPr>
          <a:xfrm>
            <a:off x="9233276" y="2921687"/>
            <a:ext cx="1497850" cy="867999"/>
            <a:chOff x="9233276" y="2921687"/>
            <a:chExt cx="1497850" cy="867999"/>
          </a:xfrm>
        </p:grpSpPr>
        <p:pic>
          <p:nvPicPr>
            <p:cNvPr id="27" name="Google Shape;1259;p60">
              <a:extLst>
                <a:ext uri="{FF2B5EF4-FFF2-40B4-BE49-F238E27FC236}">
                  <a16:creationId xmlns:a16="http://schemas.microsoft.com/office/drawing/2014/main" id="{899E6770-077A-5BA4-6F1A-78777096F08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63000"/>
              <a:duotone>
                <a:prstClr val="black"/>
                <a:srgbClr val="0074B2">
                  <a:tint val="45000"/>
                  <a:satMod val="400000"/>
                </a:srgbClr>
              </a:duotone>
            </a:blip>
            <a:srcRect l="22255" t="6728" r="27244" b="3913"/>
            <a:stretch/>
          </p:blipFill>
          <p:spPr>
            <a:xfrm>
              <a:off x="9233276" y="2921687"/>
              <a:ext cx="1497850" cy="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1260;p60">
              <a:extLst>
                <a:ext uri="{FF2B5EF4-FFF2-40B4-BE49-F238E27FC236}">
                  <a16:creationId xmlns:a16="http://schemas.microsoft.com/office/drawing/2014/main" id="{F6358270-19E2-3CEB-CFC2-2A2CF1E4039D}"/>
                </a:ext>
              </a:extLst>
            </p:cNvPr>
            <p:cNvSpPr txBox="1"/>
            <p:nvPr/>
          </p:nvSpPr>
          <p:spPr>
            <a:xfrm>
              <a:off x="9424126" y="3091837"/>
              <a:ext cx="11163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Expand</a:t>
              </a:r>
              <a:endParaRPr sz="2300" dirty="0">
                <a:solidFill>
                  <a:schemeClr val="accent2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CACDE5-EA0B-1CE3-B838-D1AE659BF3F9}"/>
              </a:ext>
            </a:extLst>
          </p:cNvPr>
          <p:cNvGrpSpPr/>
          <p:nvPr/>
        </p:nvGrpSpPr>
        <p:grpSpPr>
          <a:xfrm>
            <a:off x="9069904" y="4611962"/>
            <a:ext cx="1722117" cy="1102064"/>
            <a:chOff x="9233276" y="2921687"/>
            <a:chExt cx="1497850" cy="867999"/>
          </a:xfrm>
        </p:grpSpPr>
        <p:pic>
          <p:nvPicPr>
            <p:cNvPr id="31" name="Google Shape;1259;p60">
              <a:extLst>
                <a:ext uri="{FF2B5EF4-FFF2-40B4-BE49-F238E27FC236}">
                  <a16:creationId xmlns:a16="http://schemas.microsoft.com/office/drawing/2014/main" id="{6EC08324-D5D0-C014-EE84-0C8DF4CB49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63000"/>
              <a:duotone>
                <a:prstClr val="black"/>
                <a:srgbClr val="0074B2">
                  <a:tint val="45000"/>
                  <a:satMod val="400000"/>
                </a:srgbClr>
              </a:duotone>
            </a:blip>
            <a:srcRect l="22255" t="6728" r="27244" b="3913"/>
            <a:stretch/>
          </p:blipFill>
          <p:spPr>
            <a:xfrm>
              <a:off x="9233276" y="2921687"/>
              <a:ext cx="1497850" cy="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1260;p60">
              <a:extLst>
                <a:ext uri="{FF2B5EF4-FFF2-40B4-BE49-F238E27FC236}">
                  <a16:creationId xmlns:a16="http://schemas.microsoft.com/office/drawing/2014/main" id="{5901F952-9B9A-CFB6-2A2A-CCD9C772E47F}"/>
                </a:ext>
              </a:extLst>
            </p:cNvPr>
            <p:cNvSpPr txBox="1"/>
            <p:nvPr/>
          </p:nvSpPr>
          <p:spPr>
            <a:xfrm>
              <a:off x="9452106" y="3142512"/>
              <a:ext cx="1119806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b="1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Onboard </a:t>
              </a:r>
              <a:r>
                <a:rPr lang="en" sz="2300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resorts</a:t>
              </a:r>
              <a:endParaRPr sz="2300" dirty="0">
                <a:solidFill>
                  <a:schemeClr val="accent2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40F130-86F8-3657-2A84-487A05E2C9F4}"/>
              </a:ext>
            </a:extLst>
          </p:cNvPr>
          <p:cNvGrpSpPr/>
          <p:nvPr/>
        </p:nvGrpSpPr>
        <p:grpSpPr>
          <a:xfrm>
            <a:off x="10375801" y="4611962"/>
            <a:ext cx="1722117" cy="1102064"/>
            <a:chOff x="9233276" y="2921687"/>
            <a:chExt cx="1497850" cy="867999"/>
          </a:xfrm>
        </p:grpSpPr>
        <p:pic>
          <p:nvPicPr>
            <p:cNvPr id="34" name="Google Shape;1259;p60">
              <a:extLst>
                <a:ext uri="{FF2B5EF4-FFF2-40B4-BE49-F238E27FC236}">
                  <a16:creationId xmlns:a16="http://schemas.microsoft.com/office/drawing/2014/main" id="{518C3A1C-5EE7-003C-D882-02638715B31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63000"/>
              <a:duotone>
                <a:prstClr val="black"/>
                <a:srgbClr val="0074B2">
                  <a:tint val="45000"/>
                  <a:satMod val="400000"/>
                </a:srgbClr>
              </a:duotone>
            </a:blip>
            <a:srcRect l="22255" t="6728" r="27244" b="3913"/>
            <a:stretch/>
          </p:blipFill>
          <p:spPr>
            <a:xfrm>
              <a:off x="9233276" y="2921687"/>
              <a:ext cx="1497850" cy="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1260;p60">
              <a:extLst>
                <a:ext uri="{FF2B5EF4-FFF2-40B4-BE49-F238E27FC236}">
                  <a16:creationId xmlns:a16="http://schemas.microsoft.com/office/drawing/2014/main" id="{253DF89C-BC96-3E75-5AED-58E759CFFFA6}"/>
                </a:ext>
              </a:extLst>
            </p:cNvPr>
            <p:cNvSpPr txBox="1"/>
            <p:nvPr/>
          </p:nvSpPr>
          <p:spPr>
            <a:xfrm>
              <a:off x="9452106" y="3142512"/>
              <a:ext cx="1119806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Drive </a:t>
              </a:r>
              <a:r>
                <a:rPr lang="en" sz="2300" b="1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adoption</a:t>
              </a:r>
              <a:endParaRPr sz="2300" b="1" dirty="0">
                <a:solidFill>
                  <a:schemeClr val="accent2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</p:grpSp>
      <p:pic>
        <p:nvPicPr>
          <p:cNvPr id="35850" name="Picture 10" descr="ski icon">
            <a:extLst>
              <a:ext uri="{FF2B5EF4-FFF2-40B4-BE49-F238E27FC236}">
                <a16:creationId xmlns:a16="http://schemas.microsoft.com/office/drawing/2014/main" id="{9A84918C-8B4F-B8B1-9B24-B5F110D3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95197">
            <a:off x="1340293" y="5458877"/>
            <a:ext cx="779740" cy="77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12" descr="hard tail icon">
            <a:extLst>
              <a:ext uri="{FF2B5EF4-FFF2-40B4-BE49-F238E27FC236}">
                <a16:creationId xmlns:a16="http://schemas.microsoft.com/office/drawing/2014/main" id="{E0059FB3-E5D0-DD53-2D8F-17BDB8C4C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6504">
            <a:off x="5033642" y="2368559"/>
            <a:ext cx="1008717" cy="100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4" name="Picture 14" descr="ski icon">
            <a:extLst>
              <a:ext uri="{FF2B5EF4-FFF2-40B4-BE49-F238E27FC236}">
                <a16:creationId xmlns:a16="http://schemas.microsoft.com/office/drawing/2014/main" id="{B2C894F2-DF34-FC17-FF4B-597299FC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66" y="5009103"/>
            <a:ext cx="1102064" cy="11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AE1C291-0F9B-9E59-D0AE-D84F8369B158}"/>
              </a:ext>
            </a:extLst>
          </p:cNvPr>
          <p:cNvGrpSpPr/>
          <p:nvPr/>
        </p:nvGrpSpPr>
        <p:grpSpPr>
          <a:xfrm>
            <a:off x="-545977" y="4090409"/>
            <a:ext cx="3520812" cy="1375582"/>
            <a:chOff x="-707284" y="4052288"/>
            <a:chExt cx="3520812" cy="137558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50EB2B-C01B-9CC7-CED4-101ADBFFB3C7}"/>
                </a:ext>
              </a:extLst>
            </p:cNvPr>
            <p:cNvSpPr/>
            <p:nvPr/>
          </p:nvSpPr>
          <p:spPr>
            <a:xfrm>
              <a:off x="370086" y="4052288"/>
              <a:ext cx="1366072" cy="1366072"/>
            </a:xfrm>
            <a:prstGeom prst="ellipse">
              <a:avLst/>
            </a:prstGeom>
            <a:blipFill dpi="0" rotWithShape="1">
              <a:blip r:embed="rId10">
                <a:alphaModFix amt="25647"/>
              </a:blip>
              <a:srcRect/>
              <a:stretch>
                <a:fillRect t="-669" b="-669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89564993-4DA8-AD51-77B7-2451555AAE36}"/>
                </a:ext>
              </a:extLst>
            </p:cNvPr>
            <p:cNvSpPr txBox="1">
              <a:spLocks/>
            </p:cNvSpPr>
            <p:nvPr/>
          </p:nvSpPr>
          <p:spPr>
            <a:xfrm>
              <a:off x="-707284" y="4206334"/>
              <a:ext cx="3520812" cy="1221536"/>
            </a:xfrm>
            <a:prstGeom prst="ellipse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1.5m CHF</a:t>
              </a:r>
            </a:p>
            <a:p>
              <a:pPr algn="ctr"/>
              <a:r>
                <a:rPr lang="en-GB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Swiss market </a:t>
              </a:r>
              <a:br>
                <a:rPr lang="en-GB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</a:br>
              <a:r>
                <a:rPr lang="en-GB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alone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204036B-ED16-476A-8297-860E77F6585B}"/>
              </a:ext>
            </a:extLst>
          </p:cNvPr>
          <p:cNvSpPr/>
          <p:nvPr/>
        </p:nvSpPr>
        <p:spPr>
          <a:xfrm>
            <a:off x="2157086" y="2305325"/>
            <a:ext cx="1897421" cy="1897421"/>
          </a:xfrm>
          <a:prstGeom prst="ellipse">
            <a:avLst/>
          </a:prstGeom>
          <a:blipFill dpi="0" rotWithShape="1">
            <a:blip r:embed="rId10">
              <a:alphaModFix amt="25647"/>
            </a:blip>
            <a:srcRect/>
            <a:stretch>
              <a:fillRect t="-669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8CDC4E05-0401-FE22-1A0D-A7D3779C84BF}"/>
              </a:ext>
            </a:extLst>
          </p:cNvPr>
          <p:cNvSpPr txBox="1">
            <a:spLocks/>
          </p:cNvSpPr>
          <p:nvPr/>
        </p:nvSpPr>
        <p:spPr>
          <a:xfrm>
            <a:off x="1345390" y="2734427"/>
            <a:ext cx="3520812" cy="1221536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100m CHF</a:t>
            </a:r>
          </a:p>
          <a:p>
            <a:pPr algn="ctr"/>
            <a:r>
              <a:rPr lang="en-GB" sz="1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DE/AT/CH/FR </a:t>
            </a:r>
            <a:br>
              <a:rPr lang="en-GB" sz="1800" b="1" dirty="0">
                <a:solidFill>
                  <a:srgbClr val="FF0000"/>
                </a:solidFill>
                <a:latin typeface="Palatino Linotype" panose="02040502050505030304" pitchFamily="18" charset="0"/>
              </a:rPr>
            </a:br>
            <a:r>
              <a:rPr lang="en-GB" sz="1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market</a:t>
            </a:r>
          </a:p>
        </p:txBody>
      </p:sp>
      <p:pic>
        <p:nvPicPr>
          <p:cNvPr id="35856" name="Picture 16" descr="austrian flag icon">
            <a:extLst>
              <a:ext uri="{FF2B5EF4-FFF2-40B4-BE49-F238E27FC236}">
                <a16:creationId xmlns:a16="http://schemas.microsoft.com/office/drawing/2014/main" id="{0ABB10E0-6E36-EACA-EF4D-5FA4BB3A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78" y="3719506"/>
            <a:ext cx="579185" cy="57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austrian flag icon">
            <a:extLst>
              <a:ext uri="{FF2B5EF4-FFF2-40B4-BE49-F238E27FC236}">
                <a16:creationId xmlns:a16="http://schemas.microsoft.com/office/drawing/2014/main" id="{A09F0006-4B56-73B8-6475-6679E4A69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89" y="4255882"/>
            <a:ext cx="522513" cy="5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austrian flag icon">
            <a:extLst>
              <a:ext uri="{FF2B5EF4-FFF2-40B4-BE49-F238E27FC236}">
                <a16:creationId xmlns:a16="http://schemas.microsoft.com/office/drawing/2014/main" id="{8576CCFF-EE5C-5C3A-5805-35117C43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41" y="4263833"/>
            <a:ext cx="522513" cy="5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60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B2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AF118D-12E4-A424-93D5-72D71EE763E5}"/>
              </a:ext>
            </a:extLst>
          </p:cNvPr>
          <p:cNvSpPr/>
          <p:nvPr/>
        </p:nvSpPr>
        <p:spPr>
          <a:xfrm rot="20851222">
            <a:off x="5464213" y="718185"/>
            <a:ext cx="8156225" cy="10801115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r="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C46F7-B990-96D5-762E-A00EDC471A2A}"/>
              </a:ext>
            </a:extLst>
          </p:cNvPr>
          <p:cNvSpPr/>
          <p:nvPr/>
        </p:nvSpPr>
        <p:spPr>
          <a:xfrm rot="20474288">
            <a:off x="-1502802" y="-595330"/>
            <a:ext cx="7289385" cy="9653177"/>
          </a:xfrm>
          <a:prstGeom prst="rect">
            <a:avLst/>
          </a:prstGeom>
          <a:blipFill dpi="0" rotWithShape="1">
            <a:blip r:embed="rId4">
              <a:alphaModFix amt="80000"/>
            </a:blip>
            <a:srcRect/>
            <a:stretch>
              <a:fillRect l="10000" t="-669" r="-10000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58C176-D056-4BF4-8DB3-5F495192E4F4}"/>
              </a:ext>
            </a:extLst>
          </p:cNvPr>
          <p:cNvSpPr/>
          <p:nvPr/>
        </p:nvSpPr>
        <p:spPr>
          <a:xfrm>
            <a:off x="4015111" y="1474994"/>
            <a:ext cx="3688131" cy="3688131"/>
          </a:xfrm>
          <a:prstGeom prst="ellipse">
            <a:avLst/>
          </a:prstGeom>
          <a:solidFill>
            <a:srgbClr val="0074B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F7A3BD-D519-A569-7DF9-91A1259B3D59}"/>
              </a:ext>
            </a:extLst>
          </p:cNvPr>
          <p:cNvSpPr/>
          <p:nvPr/>
        </p:nvSpPr>
        <p:spPr>
          <a:xfrm>
            <a:off x="4557365" y="2017248"/>
            <a:ext cx="2603622" cy="2603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B972DC0-8E7E-6318-022C-B830A1501024}"/>
              </a:ext>
            </a:extLst>
          </p:cNvPr>
          <p:cNvSpPr txBox="1">
            <a:spLocks/>
          </p:cNvSpPr>
          <p:nvPr/>
        </p:nvSpPr>
        <p:spPr>
          <a:xfrm>
            <a:off x="4669778" y="2663687"/>
            <a:ext cx="2475542" cy="13839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rgbClr val="888888"/>
                </a:solidFill>
                <a:latin typeface="Palatino Linotype" panose="02040502050505030304" pitchFamily="18" charset="0"/>
              </a:rPr>
              <a:t>Why is this still not </a:t>
            </a:r>
            <a:r>
              <a:rPr lang="en-GB" sz="3000" dirty="0">
                <a:solidFill>
                  <a:srgbClr val="0074B2"/>
                </a:solidFill>
                <a:latin typeface="Palatino Linotype" panose="02040502050505030304" pitchFamily="18" charset="0"/>
              </a:rPr>
              <a:t>addressed</a:t>
            </a:r>
            <a:r>
              <a:rPr lang="en-GB" sz="3000" dirty="0">
                <a:solidFill>
                  <a:srgbClr val="888888"/>
                </a:solidFill>
                <a:latin typeface="Palatino Linotype" panose="02040502050505030304" pitchFamily="18" charset="0"/>
              </a:rPr>
              <a:t>!!!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BD1BD673-96B2-04F0-82CD-97683293E07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CFE488-2545-8945-A7CB-5E931AC81A75}" type="slidenum">
              <a:rPr lang="en-GB" smtClean="0"/>
              <a:pPr/>
              <a:t>5</a:t>
            </a:fld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168E72-F8B4-1CBD-5D56-55AC8FAC7E67}"/>
              </a:ext>
            </a:extLst>
          </p:cNvPr>
          <p:cNvGrpSpPr/>
          <p:nvPr/>
        </p:nvGrpSpPr>
        <p:grpSpPr>
          <a:xfrm>
            <a:off x="3868447" y="337692"/>
            <a:ext cx="7340213" cy="6182615"/>
            <a:chOff x="3868447" y="337692"/>
            <a:chExt cx="7340213" cy="61826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4C770C-1795-60BB-F4D7-B1129AA90B44}"/>
                </a:ext>
              </a:extLst>
            </p:cNvPr>
            <p:cNvGrpSpPr/>
            <p:nvPr/>
          </p:nvGrpSpPr>
          <p:grpSpPr>
            <a:xfrm>
              <a:off x="8470817" y="337692"/>
              <a:ext cx="2737843" cy="6182615"/>
              <a:chOff x="8808747" y="362022"/>
              <a:chExt cx="2737843" cy="6182615"/>
            </a:xfrm>
          </p:grpSpPr>
          <p:pic>
            <p:nvPicPr>
              <p:cNvPr id="17414" name="Picture 6" descr="Image">
                <a:extLst>
                  <a:ext uri="{FF2B5EF4-FFF2-40B4-BE49-F238E27FC236}">
                    <a16:creationId xmlns:a16="http://schemas.microsoft.com/office/drawing/2014/main" id="{84925D4E-66F9-95E2-7043-504D86924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808747" y="4460827"/>
                <a:ext cx="2737843" cy="1403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0" name="Picture 2" descr="Image">
                <a:extLst>
                  <a:ext uri="{FF2B5EF4-FFF2-40B4-BE49-F238E27FC236}">
                    <a16:creationId xmlns:a16="http://schemas.microsoft.com/office/drawing/2014/main" id="{85E9967B-BE8A-3A7A-9D69-B0DF841B0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256937" y="2544457"/>
                <a:ext cx="1841462" cy="639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8" name="Picture 10" descr="Image">
                <a:extLst>
                  <a:ext uri="{FF2B5EF4-FFF2-40B4-BE49-F238E27FC236}">
                    <a16:creationId xmlns:a16="http://schemas.microsoft.com/office/drawing/2014/main" id="{491DC93B-D1CC-CBEA-0BB0-079D57F9D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097668" y="704410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20" name="Picture 12" descr="Image">
                <a:extLst>
                  <a:ext uri="{FF2B5EF4-FFF2-40B4-BE49-F238E27FC236}">
                    <a16:creationId xmlns:a16="http://schemas.microsoft.com/office/drawing/2014/main" id="{B42BB56E-C145-0282-0649-E5DAB8FE25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256938" y="5757412"/>
                <a:ext cx="1841461" cy="787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6" name="Picture 8" descr="Image">
                <a:extLst>
                  <a:ext uri="{FF2B5EF4-FFF2-40B4-BE49-F238E27FC236}">
                    <a16:creationId xmlns:a16="http://schemas.microsoft.com/office/drawing/2014/main" id="{2D3447AE-DAB7-0E88-E1A5-5B8FEAB160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098683" y="362022"/>
                <a:ext cx="2157970" cy="841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2" name="Picture 4" descr="Image">
                <a:extLst>
                  <a:ext uri="{FF2B5EF4-FFF2-40B4-BE49-F238E27FC236}">
                    <a16:creationId xmlns:a16="http://schemas.microsoft.com/office/drawing/2014/main" id="{42B8677D-91E9-16B8-250C-A69E4BBDD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502213" y="3396549"/>
                <a:ext cx="1350911" cy="1350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2">
              <a:extLst>
                <a:ext uri="{FF2B5EF4-FFF2-40B4-BE49-F238E27FC236}">
                  <a16:creationId xmlns:a16="http://schemas.microsoft.com/office/drawing/2014/main" id="{FD0A8FA9-1DE5-91CA-F49D-DA1B3DD19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8085">
              <a:off x="3868447" y="2767636"/>
              <a:ext cx="3981458" cy="110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411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Rectangle 5152">
            <a:extLst>
              <a:ext uri="{FF2B5EF4-FFF2-40B4-BE49-F238E27FC236}">
                <a16:creationId xmlns:a16="http://schemas.microsoft.com/office/drawing/2014/main" id="{47B12C68-A4B4-1BC3-552F-4844A7ADA211}"/>
              </a:ext>
            </a:extLst>
          </p:cNvPr>
          <p:cNvSpPr/>
          <p:nvPr/>
        </p:nvSpPr>
        <p:spPr>
          <a:xfrm>
            <a:off x="-28616" y="11044"/>
            <a:ext cx="12393827" cy="433892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396D5-9236-B8D0-EC15-B25ADC4D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0E763863-8BBD-E1F8-D56F-2490B894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7" y="544431"/>
            <a:ext cx="2171806" cy="213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46E7D8-8287-9025-CBD7-039A2F38A401}"/>
              </a:ext>
            </a:extLst>
          </p:cNvPr>
          <p:cNvGrpSpPr/>
          <p:nvPr/>
        </p:nvGrpSpPr>
        <p:grpSpPr>
          <a:xfrm>
            <a:off x="4304526" y="2742891"/>
            <a:ext cx="1378071" cy="1400536"/>
            <a:chOff x="1391356" y="461911"/>
            <a:chExt cx="2488405" cy="2479795"/>
          </a:xfrm>
        </p:grpSpPr>
        <p:pic>
          <p:nvPicPr>
            <p:cNvPr id="14" name="Picture 4" descr="Image">
              <a:extLst>
                <a:ext uri="{FF2B5EF4-FFF2-40B4-BE49-F238E27FC236}">
                  <a16:creationId xmlns:a16="http://schemas.microsoft.com/office/drawing/2014/main" id="{234F5C75-B4FB-A072-7754-5ACE539BB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356" y="461911"/>
              <a:ext cx="2488405" cy="24797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">
              <a:extLst>
                <a:ext uri="{FF2B5EF4-FFF2-40B4-BE49-F238E27FC236}">
                  <a16:creationId xmlns:a16="http://schemas.microsoft.com/office/drawing/2014/main" id="{CADE00CE-FEE8-BA0D-C909-BCD28EDB1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222" y="2434746"/>
              <a:ext cx="506960" cy="50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AB1CC8-09B9-0F49-F69D-2CA42958DE9B}"/>
              </a:ext>
            </a:extLst>
          </p:cNvPr>
          <p:cNvGrpSpPr/>
          <p:nvPr/>
        </p:nvGrpSpPr>
        <p:grpSpPr>
          <a:xfrm>
            <a:off x="6359495" y="2754123"/>
            <a:ext cx="1378071" cy="1378071"/>
            <a:chOff x="7012007" y="3438287"/>
            <a:chExt cx="1446759" cy="144675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D2387F-2DB2-3004-4270-E3BBC184A698}"/>
                </a:ext>
              </a:extLst>
            </p:cNvPr>
            <p:cNvSpPr/>
            <p:nvPr/>
          </p:nvSpPr>
          <p:spPr>
            <a:xfrm>
              <a:off x="7012007" y="3438287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pic>
          <p:nvPicPr>
            <p:cNvPr id="5126" name="Picture 6" descr="Image">
              <a:extLst>
                <a:ext uri="{FF2B5EF4-FFF2-40B4-BE49-F238E27FC236}">
                  <a16:creationId xmlns:a16="http://schemas.microsoft.com/office/drawing/2014/main" id="{C9E30922-A6F3-396A-7973-8617EDDB9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404" y="4575162"/>
              <a:ext cx="300593" cy="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EFAB32-39C7-D097-B8EC-DAF333107B2A}"/>
              </a:ext>
            </a:extLst>
          </p:cNvPr>
          <p:cNvGrpSpPr/>
          <p:nvPr/>
        </p:nvGrpSpPr>
        <p:grpSpPr>
          <a:xfrm>
            <a:off x="8999076" y="2742891"/>
            <a:ext cx="1378071" cy="1378071"/>
            <a:chOff x="9064678" y="3428996"/>
            <a:chExt cx="1446759" cy="1446759"/>
          </a:xfrm>
        </p:grpSpPr>
        <p:pic>
          <p:nvPicPr>
            <p:cNvPr id="5122" name="Picture 2" descr="Image">
              <a:extLst>
                <a:ext uri="{FF2B5EF4-FFF2-40B4-BE49-F238E27FC236}">
                  <a16:creationId xmlns:a16="http://schemas.microsoft.com/office/drawing/2014/main" id="{0E1BB1C3-A3DB-FE6D-16C1-94683D3D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678" y="3428996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</p:pic>
        <p:pic>
          <p:nvPicPr>
            <p:cNvPr id="5128" name="Picture 8" descr="Image">
              <a:extLst>
                <a:ext uri="{FF2B5EF4-FFF2-40B4-BE49-F238E27FC236}">
                  <a16:creationId xmlns:a16="http://schemas.microsoft.com/office/drawing/2014/main" id="{586D0073-774B-414F-872A-DAC494B4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6557" y="4575162"/>
              <a:ext cx="300592" cy="30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36" name="Group 5135">
            <a:extLst>
              <a:ext uri="{FF2B5EF4-FFF2-40B4-BE49-F238E27FC236}">
                <a16:creationId xmlns:a16="http://schemas.microsoft.com/office/drawing/2014/main" id="{94E7DBEF-B7AE-3A26-EC3A-48F4A8254A67}"/>
              </a:ext>
            </a:extLst>
          </p:cNvPr>
          <p:cNvGrpSpPr/>
          <p:nvPr/>
        </p:nvGrpSpPr>
        <p:grpSpPr>
          <a:xfrm>
            <a:off x="1688462" y="3867971"/>
            <a:ext cx="2448782" cy="2285528"/>
            <a:chOff x="556745" y="4475792"/>
            <a:chExt cx="2448782" cy="2285528"/>
          </a:xfrm>
        </p:grpSpPr>
        <p:pic>
          <p:nvPicPr>
            <p:cNvPr id="5125" name="Picture 2" descr="Ski Icon 5026506">
              <a:extLst>
                <a:ext uri="{FF2B5EF4-FFF2-40B4-BE49-F238E27FC236}">
                  <a16:creationId xmlns:a16="http://schemas.microsoft.com/office/drawing/2014/main" id="{FBA2AAF8-3DAD-CBEB-14DF-D33F985C1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745" y="4583360"/>
              <a:ext cx="811101" cy="81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7" name="Picture 4" descr="career icon">
              <a:extLst>
                <a:ext uri="{FF2B5EF4-FFF2-40B4-BE49-F238E27FC236}">
                  <a16:creationId xmlns:a16="http://schemas.microsoft.com/office/drawing/2014/main" id="{9B85AAD3-747C-00E0-A07B-BBCFF3F76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54" y="5335229"/>
              <a:ext cx="509286" cy="509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9" name="Picture 6" descr="graduation cap icon">
              <a:extLst>
                <a:ext uri="{FF2B5EF4-FFF2-40B4-BE49-F238E27FC236}">
                  <a16:creationId xmlns:a16="http://schemas.microsoft.com/office/drawing/2014/main" id="{6AB6D11A-E7D7-D97D-0CF9-65184CABD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53" y="5993559"/>
              <a:ext cx="509287" cy="509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30" name="Title 1">
              <a:extLst>
                <a:ext uri="{FF2B5EF4-FFF2-40B4-BE49-F238E27FC236}">
                  <a16:creationId xmlns:a16="http://schemas.microsoft.com/office/drawing/2014/main" id="{0D348CAC-8EEA-ABE8-156B-612C211E64BF}"/>
                </a:ext>
              </a:extLst>
            </p:cNvPr>
            <p:cNvSpPr txBox="1">
              <a:spLocks/>
            </p:cNvSpPr>
            <p:nvPr/>
          </p:nvSpPr>
          <p:spPr>
            <a:xfrm>
              <a:off x="1189122" y="4475792"/>
              <a:ext cx="177650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800" b="1" dirty="0">
                  <a:latin typeface="Palatino Linotype" panose="02040502050505030304" pitchFamily="18" charset="0"/>
                </a:rPr>
                <a:t>Ski experience</a:t>
              </a:r>
            </a:p>
          </p:txBody>
        </p:sp>
        <p:sp>
          <p:nvSpPr>
            <p:cNvPr id="5131" name="Title 1">
              <a:extLst>
                <a:ext uri="{FF2B5EF4-FFF2-40B4-BE49-F238E27FC236}">
                  <a16:creationId xmlns:a16="http://schemas.microsoft.com/office/drawing/2014/main" id="{AA5EBDB1-FBEF-7D94-86AD-630D2F2F8569}"/>
                </a:ext>
              </a:extLst>
            </p:cNvPr>
            <p:cNvSpPr txBox="1">
              <a:spLocks/>
            </p:cNvSpPr>
            <p:nvPr/>
          </p:nvSpPr>
          <p:spPr>
            <a:xfrm>
              <a:off x="1198938" y="5076754"/>
              <a:ext cx="177650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800" b="1" dirty="0">
                  <a:latin typeface="Palatino Linotype" panose="02040502050505030304" pitchFamily="18" charset="0"/>
                </a:rPr>
                <a:t>Side hustle</a:t>
              </a:r>
            </a:p>
          </p:txBody>
        </p:sp>
        <p:sp>
          <p:nvSpPr>
            <p:cNvPr id="5133" name="Title 1">
              <a:extLst>
                <a:ext uri="{FF2B5EF4-FFF2-40B4-BE49-F238E27FC236}">
                  <a16:creationId xmlns:a16="http://schemas.microsoft.com/office/drawing/2014/main" id="{95133F9C-0F47-B9E9-B03F-54ACF47600C0}"/>
                </a:ext>
              </a:extLst>
            </p:cNvPr>
            <p:cNvSpPr txBox="1">
              <a:spLocks/>
            </p:cNvSpPr>
            <p:nvPr/>
          </p:nvSpPr>
          <p:spPr>
            <a:xfrm>
              <a:off x="1229024" y="5735084"/>
              <a:ext cx="177650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800" b="1" dirty="0">
                  <a:latin typeface="Palatino Linotype" panose="02040502050505030304" pitchFamily="18" charset="0"/>
                </a:rPr>
                <a:t>Qualifications</a:t>
              </a:r>
            </a:p>
          </p:txBody>
        </p:sp>
      </p:grpSp>
      <p:sp>
        <p:nvSpPr>
          <p:cNvPr id="5134" name="Title 1">
            <a:extLst>
              <a:ext uri="{FF2B5EF4-FFF2-40B4-BE49-F238E27FC236}">
                <a16:creationId xmlns:a16="http://schemas.microsoft.com/office/drawing/2014/main" id="{40C30942-4D1D-18FB-6AEB-5E7E238366D6}"/>
              </a:ext>
            </a:extLst>
          </p:cNvPr>
          <p:cNvSpPr txBox="1">
            <a:spLocks/>
          </p:cNvSpPr>
          <p:nvPr/>
        </p:nvSpPr>
        <p:spPr>
          <a:xfrm>
            <a:off x="2510497" y="689581"/>
            <a:ext cx="9575557" cy="1338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latin typeface="Palatino Linotype" panose="02040502050505030304" pitchFamily="18" charset="0"/>
              </a:rPr>
              <a:t>Team with </a:t>
            </a:r>
            <a:r>
              <a:rPr lang="en-GB" sz="28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right ski experience</a:t>
            </a:r>
            <a:r>
              <a:rPr lang="en-GB" sz="2800" b="1" dirty="0">
                <a:latin typeface="Palatino Linotype" panose="02040502050505030304" pitchFamily="18" charset="0"/>
              </a:rPr>
              <a:t>, </a:t>
            </a:r>
            <a:r>
              <a:rPr lang="en-GB" sz="28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business</a:t>
            </a:r>
            <a:r>
              <a:rPr lang="en-GB" sz="2800" b="1" dirty="0">
                <a:latin typeface="Palatino Linotype" panose="02040502050505030304" pitchFamily="18" charset="0"/>
              </a:rPr>
              <a:t> and </a:t>
            </a:r>
            <a:r>
              <a:rPr lang="en-GB" sz="28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technical expertise</a:t>
            </a:r>
            <a:r>
              <a:rPr lang="en-GB" sz="2800" b="1" dirty="0">
                <a:latin typeface="Palatino Linotype" panose="02040502050505030304" pitchFamily="18" charset="0"/>
              </a:rPr>
              <a:t> to make skiing simpler.</a:t>
            </a:r>
          </a:p>
        </p:txBody>
      </p:sp>
      <p:graphicFrame>
        <p:nvGraphicFramePr>
          <p:cNvPr id="5135" name="Table 5134">
            <a:extLst>
              <a:ext uri="{FF2B5EF4-FFF2-40B4-BE49-F238E27FC236}">
                <a16:creationId xmlns:a16="http://schemas.microsoft.com/office/drawing/2014/main" id="{D4C16E5C-E769-EF56-1F8D-9F33B463F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39273"/>
              </p:ext>
            </p:extLst>
          </p:nvPr>
        </p:nvGraphicFramePr>
        <p:xfrm>
          <a:off x="4022394" y="4235595"/>
          <a:ext cx="7062015" cy="1847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578">
                  <a:extLst>
                    <a:ext uri="{9D8B030D-6E8A-4147-A177-3AD203B41FA5}">
                      <a16:colId xmlns:a16="http://schemas.microsoft.com/office/drawing/2014/main" val="2855296914"/>
                    </a:ext>
                  </a:extLst>
                </a:gridCol>
                <a:gridCol w="1979960">
                  <a:extLst>
                    <a:ext uri="{9D8B030D-6E8A-4147-A177-3AD203B41FA5}">
                      <a16:colId xmlns:a16="http://schemas.microsoft.com/office/drawing/2014/main" val="858204244"/>
                    </a:ext>
                  </a:extLst>
                </a:gridCol>
                <a:gridCol w="2871477">
                  <a:extLst>
                    <a:ext uri="{9D8B030D-6E8A-4147-A177-3AD203B41FA5}">
                      <a16:colId xmlns:a16="http://schemas.microsoft.com/office/drawing/2014/main" val="3497250403"/>
                    </a:ext>
                  </a:extLst>
                </a:gridCol>
              </a:tblGrid>
              <a:tr h="61570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1.5 years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 years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 year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990487"/>
                  </a:ext>
                </a:extLst>
              </a:tr>
              <a:tr h="61570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Full stack engineer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Business strategy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Entrepreneurship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420317"/>
                  </a:ext>
                </a:extLst>
              </a:tr>
              <a:tr h="61570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B.Sc. Computer Science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MBA + Engineering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Management &amp; Technology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304068"/>
                  </a:ext>
                </a:extLst>
              </a:tr>
            </a:tbl>
          </a:graphicData>
        </a:graphic>
      </p:graphicFrame>
      <p:pic>
        <p:nvPicPr>
          <p:cNvPr id="5140" name="Picture 2" descr="Universidad Mayor de San Simón - Wikipedia, la enciclopedia libre">
            <a:extLst>
              <a:ext uri="{FF2B5EF4-FFF2-40B4-BE49-F238E27FC236}">
                <a16:creationId xmlns:a16="http://schemas.microsoft.com/office/drawing/2014/main" id="{5557FAD1-6938-C432-F0BC-F1F4905F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670" y="6111970"/>
            <a:ext cx="514322" cy="51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4">
            <a:extLst>
              <a:ext uri="{FF2B5EF4-FFF2-40B4-BE49-F238E27FC236}">
                <a16:creationId xmlns:a16="http://schemas.microsoft.com/office/drawing/2014/main" id="{FB064B56-D20C-FE4D-7613-B51DA5BF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063" y="6321185"/>
            <a:ext cx="904427" cy="1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6">
            <a:extLst>
              <a:ext uri="{FF2B5EF4-FFF2-40B4-BE49-F238E27FC236}">
                <a16:creationId xmlns:a16="http://schemas.microsoft.com/office/drawing/2014/main" id="{52A874BE-5150-12BF-2085-1B77E1BB5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49" y="5890799"/>
            <a:ext cx="1463296" cy="3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" descr="Image">
            <a:extLst>
              <a:ext uri="{FF2B5EF4-FFF2-40B4-BE49-F238E27FC236}">
                <a16:creationId xmlns:a16="http://schemas.microsoft.com/office/drawing/2014/main" id="{3D7B6746-DC25-492D-2C5C-6C75231C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552" y="6193928"/>
            <a:ext cx="1312550" cy="4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4" descr="Image">
            <a:extLst>
              <a:ext uri="{FF2B5EF4-FFF2-40B4-BE49-F238E27FC236}">
                <a16:creationId xmlns:a16="http://schemas.microsoft.com/office/drawing/2014/main" id="{4619DA07-4964-B236-3213-0C04D3991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082" y="6244515"/>
            <a:ext cx="876489" cy="17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6" descr="Image">
            <a:extLst>
              <a:ext uri="{FF2B5EF4-FFF2-40B4-BE49-F238E27FC236}">
                <a16:creationId xmlns:a16="http://schemas.microsoft.com/office/drawing/2014/main" id="{7F08E905-C7BD-61C3-C71A-25DAA0EC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36" y="6050275"/>
            <a:ext cx="615980" cy="51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8" descr="Image">
            <a:extLst>
              <a:ext uri="{FF2B5EF4-FFF2-40B4-BE49-F238E27FC236}">
                <a16:creationId xmlns:a16="http://schemas.microsoft.com/office/drawing/2014/main" id="{97DFE68F-132F-2A4A-8ED8-F4F44070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416" y="6156711"/>
            <a:ext cx="460004" cy="4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67" name="Group 5166">
            <a:extLst>
              <a:ext uri="{FF2B5EF4-FFF2-40B4-BE49-F238E27FC236}">
                <a16:creationId xmlns:a16="http://schemas.microsoft.com/office/drawing/2014/main" id="{10F96962-40D9-5EBE-456B-37039341DFFA}"/>
              </a:ext>
            </a:extLst>
          </p:cNvPr>
          <p:cNvGrpSpPr/>
          <p:nvPr/>
        </p:nvGrpSpPr>
        <p:grpSpPr>
          <a:xfrm rot="20662940">
            <a:off x="-76970" y="5326851"/>
            <a:ext cx="1787016" cy="1536517"/>
            <a:chOff x="501072" y="2157343"/>
            <a:chExt cx="1787016" cy="1536517"/>
          </a:xfrm>
        </p:grpSpPr>
        <p:sp>
          <p:nvSpPr>
            <p:cNvPr id="5147" name="Oval 5146">
              <a:extLst>
                <a:ext uri="{FF2B5EF4-FFF2-40B4-BE49-F238E27FC236}">
                  <a16:creationId xmlns:a16="http://schemas.microsoft.com/office/drawing/2014/main" id="{61BF0C49-F5E8-1846-1AA4-4E246D29C9D1}"/>
                </a:ext>
              </a:extLst>
            </p:cNvPr>
            <p:cNvSpPr/>
            <p:nvPr/>
          </p:nvSpPr>
          <p:spPr>
            <a:xfrm>
              <a:off x="583810" y="2157343"/>
              <a:ext cx="1601838" cy="1536517"/>
            </a:xfrm>
            <a:prstGeom prst="ellipse">
              <a:avLst/>
            </a:prstGeom>
            <a:solidFill>
              <a:srgbClr val="0074B2">
                <a:alpha val="4986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48" name="Title 1">
              <a:extLst>
                <a:ext uri="{FF2B5EF4-FFF2-40B4-BE49-F238E27FC236}">
                  <a16:creationId xmlns:a16="http://schemas.microsoft.com/office/drawing/2014/main" id="{CFF6F602-39AC-6181-0823-9DB4BCE9AC96}"/>
                </a:ext>
              </a:extLst>
            </p:cNvPr>
            <p:cNvSpPr txBox="1">
              <a:spLocks/>
            </p:cNvSpPr>
            <p:nvPr/>
          </p:nvSpPr>
          <p:spPr>
            <a:xfrm>
              <a:off x="501072" y="2621283"/>
              <a:ext cx="177650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400" b="1" dirty="0">
                  <a:latin typeface="Palatino Linotype" panose="02040502050505030304" pitchFamily="18" charset="0"/>
                </a:rPr>
                <a:t>Robin + Matthias + others</a:t>
              </a:r>
            </a:p>
            <a:p>
              <a:pPr algn="ctr"/>
              <a:r>
                <a:rPr lang="en-GB" sz="1400" b="1" i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HSG MBA</a:t>
              </a:r>
            </a:p>
          </p:txBody>
        </p:sp>
        <p:sp>
          <p:nvSpPr>
            <p:cNvPr id="5149" name="Title 1">
              <a:extLst>
                <a:ext uri="{FF2B5EF4-FFF2-40B4-BE49-F238E27FC236}">
                  <a16:creationId xmlns:a16="http://schemas.microsoft.com/office/drawing/2014/main" id="{B7D1743F-E5BA-86F4-63EF-EC4276157584}"/>
                </a:ext>
              </a:extLst>
            </p:cNvPr>
            <p:cNvSpPr txBox="1">
              <a:spLocks/>
            </p:cNvSpPr>
            <p:nvPr/>
          </p:nvSpPr>
          <p:spPr>
            <a:xfrm>
              <a:off x="511585" y="2234585"/>
              <a:ext cx="1776503" cy="5507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br>
                <a:rPr lang="en-GB" sz="14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</a:br>
              <a:r>
                <a:rPr lang="en-GB" sz="14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Ideation credits</a:t>
              </a:r>
            </a:p>
          </p:txBody>
        </p:sp>
      </p:grpSp>
      <p:pic>
        <p:nvPicPr>
          <p:cNvPr id="5152" name="Picture 8">
            <a:extLst>
              <a:ext uri="{FF2B5EF4-FFF2-40B4-BE49-F238E27FC236}">
                <a16:creationId xmlns:a16="http://schemas.microsoft.com/office/drawing/2014/main" id="{C64AA6EC-C3EC-BF17-8F29-DD0D2F46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81" y="6288735"/>
            <a:ext cx="1078716" cy="18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B420216-F3DE-A238-8CC8-C340ADEA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911" y="6157714"/>
            <a:ext cx="1296592" cy="3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5" name="Title 1">
            <a:extLst>
              <a:ext uri="{FF2B5EF4-FFF2-40B4-BE49-F238E27FC236}">
                <a16:creationId xmlns:a16="http://schemas.microsoft.com/office/drawing/2014/main" id="{CB120FC9-7690-CFFE-2E74-4DE1113F286D}"/>
              </a:ext>
            </a:extLst>
          </p:cNvPr>
          <p:cNvSpPr txBox="1">
            <a:spLocks/>
          </p:cNvSpPr>
          <p:nvPr/>
        </p:nvSpPr>
        <p:spPr>
          <a:xfrm>
            <a:off x="3697714" y="2034149"/>
            <a:ext cx="1909749" cy="583584"/>
          </a:xfrm>
          <a:prstGeom prst="roundRect">
            <a:avLst/>
          </a:prstGeom>
          <a:solidFill>
            <a:srgbClr val="888888">
              <a:alpha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Palatino Linotype" panose="02040502050505030304" pitchFamily="18" charset="0"/>
              </a:rPr>
              <a:t>Diego</a:t>
            </a:r>
            <a:r>
              <a:rPr lang="en-GB" sz="1800" b="1" dirty="0">
                <a:latin typeface="Palatino Linotype" panose="02040502050505030304" pitchFamily="18" charset="0"/>
              </a:rPr>
              <a:t> </a:t>
            </a:r>
            <a:r>
              <a:rPr lang="en-GB" sz="18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NUÑEZ</a:t>
            </a:r>
          </a:p>
        </p:txBody>
      </p:sp>
      <p:sp>
        <p:nvSpPr>
          <p:cNvPr id="5165" name="Title 1">
            <a:extLst>
              <a:ext uri="{FF2B5EF4-FFF2-40B4-BE49-F238E27FC236}">
                <a16:creationId xmlns:a16="http://schemas.microsoft.com/office/drawing/2014/main" id="{A93DA11B-8144-EE12-BA70-A02C0DB26CBE}"/>
              </a:ext>
            </a:extLst>
          </p:cNvPr>
          <p:cNvSpPr txBox="1">
            <a:spLocks/>
          </p:cNvSpPr>
          <p:nvPr/>
        </p:nvSpPr>
        <p:spPr>
          <a:xfrm>
            <a:off x="5793124" y="2035089"/>
            <a:ext cx="2221294" cy="583584"/>
          </a:xfrm>
          <a:prstGeom prst="roundRect">
            <a:avLst/>
          </a:prstGeom>
          <a:solidFill>
            <a:srgbClr val="888888">
              <a:alpha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latin typeface="Palatino Linotype" panose="02040502050505030304" pitchFamily="18" charset="0"/>
              </a:rPr>
              <a:t>Navanshu</a:t>
            </a:r>
            <a:r>
              <a:rPr lang="en-GB" sz="1800" b="1" dirty="0">
                <a:latin typeface="Palatino Linotype" panose="02040502050505030304" pitchFamily="18" charset="0"/>
              </a:rPr>
              <a:t> </a:t>
            </a:r>
            <a:r>
              <a:rPr lang="en-GB" sz="18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AHUJA</a:t>
            </a:r>
          </a:p>
        </p:txBody>
      </p:sp>
      <p:sp>
        <p:nvSpPr>
          <p:cNvPr id="5166" name="Title 1">
            <a:extLst>
              <a:ext uri="{FF2B5EF4-FFF2-40B4-BE49-F238E27FC236}">
                <a16:creationId xmlns:a16="http://schemas.microsoft.com/office/drawing/2014/main" id="{84A90BCC-DB7D-8882-BBAC-95BDD6E0061B}"/>
              </a:ext>
            </a:extLst>
          </p:cNvPr>
          <p:cNvSpPr txBox="1">
            <a:spLocks/>
          </p:cNvSpPr>
          <p:nvPr/>
        </p:nvSpPr>
        <p:spPr>
          <a:xfrm>
            <a:off x="8196441" y="2039106"/>
            <a:ext cx="3935286" cy="583584"/>
          </a:xfrm>
          <a:prstGeom prst="roundRect">
            <a:avLst/>
          </a:prstGeom>
          <a:solidFill>
            <a:srgbClr val="888888">
              <a:alpha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GB" sz="1800" dirty="0" err="1">
                <a:latin typeface="Palatino Linotype" panose="02040502050505030304" pitchFamily="18" charset="0"/>
              </a:rPr>
              <a:t>Suriyaa</a:t>
            </a:r>
            <a:r>
              <a:rPr lang="en-GB" sz="1800" dirty="0">
                <a:latin typeface="Palatino Linotype" panose="02040502050505030304" pitchFamily="18" charset="0"/>
              </a:rPr>
              <a:t> Rocky </a:t>
            </a:r>
            <a:r>
              <a:rPr lang="en-GB" sz="1800" b="1" i="0" dirty="0">
                <a:solidFill>
                  <a:srgbClr val="0074B2"/>
                </a:solidFill>
                <a:effectLst/>
                <a:latin typeface="Palatino Linotype" panose="02040502050505030304" pitchFamily="18" charset="0"/>
              </a:rPr>
              <a:t>SUNDARARUBAN</a:t>
            </a:r>
          </a:p>
        </p:txBody>
      </p:sp>
    </p:spTree>
    <p:extLst>
      <p:ext uri="{BB962C8B-B14F-4D97-AF65-F5344CB8AC3E}">
        <p14:creationId xmlns:p14="http://schemas.microsoft.com/office/powerpoint/2010/main" val="24804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90123-C7BD-3C4D-3F8D-488B441D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7</a:t>
            </a:fld>
            <a:endParaRPr lang="en-GB"/>
          </a:p>
        </p:txBody>
      </p:sp>
      <p:pic>
        <p:nvPicPr>
          <p:cNvPr id="5" name="production_id_4274798 (2160p)">
            <a:hlinkClick r:id="" action="ppaction://media"/>
            <a:extLst>
              <a:ext uri="{FF2B5EF4-FFF2-40B4-BE49-F238E27FC236}">
                <a16:creationId xmlns:a16="http://schemas.microsoft.com/office/drawing/2014/main" id="{9E2ABC0B-DD5C-0B61-2316-D11D3F6E3F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5845B-6043-B185-1E57-20714332EA55}"/>
              </a:ext>
            </a:extLst>
          </p:cNvPr>
          <p:cNvSpPr txBox="1">
            <a:spLocks/>
          </p:cNvSpPr>
          <p:nvPr/>
        </p:nvSpPr>
        <p:spPr>
          <a:xfrm>
            <a:off x="755866" y="4781941"/>
            <a:ext cx="10597934" cy="1338531"/>
          </a:xfrm>
          <a:prstGeom prst="round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Join Us - In making easy ski plans, a reality.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734A2A-27E2-B198-04B4-84C5D7955827}"/>
              </a:ext>
            </a:extLst>
          </p:cNvPr>
          <p:cNvGrpSpPr/>
          <p:nvPr/>
        </p:nvGrpSpPr>
        <p:grpSpPr>
          <a:xfrm>
            <a:off x="8150019" y="1879630"/>
            <a:ext cx="3203781" cy="970143"/>
            <a:chOff x="7741723" y="2585792"/>
            <a:chExt cx="3203781" cy="97014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9943390D-A869-266E-F25C-ECE93E422290}"/>
                </a:ext>
              </a:extLst>
            </p:cNvPr>
            <p:cNvSpPr txBox="1">
              <a:spLocks/>
            </p:cNvSpPr>
            <p:nvPr/>
          </p:nvSpPr>
          <p:spPr>
            <a:xfrm>
              <a:off x="7741723" y="2585792"/>
              <a:ext cx="3203781" cy="970143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ctr">
                <a:buFont typeface="Wingdings" pitchFamily="2" charset="2"/>
                <a:buChar char="§"/>
              </a:pPr>
              <a:r>
                <a:rPr lang="en-GB" sz="20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Bootstrap</a:t>
              </a:r>
            </a:p>
          </p:txBody>
        </p:sp>
        <p:pic>
          <p:nvPicPr>
            <p:cNvPr id="1026" name="Picture 2" descr="bootstrap icon">
              <a:extLst>
                <a:ext uri="{FF2B5EF4-FFF2-40B4-BE49-F238E27FC236}">
                  <a16:creationId xmlns:a16="http://schemas.microsoft.com/office/drawing/2014/main" id="{178AFBF4-3FA3-2AE5-8013-91FFFFE44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335" y="2662955"/>
              <a:ext cx="850405" cy="8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CDD2F-5702-A609-F4B7-CA2D93BCEBAF}"/>
              </a:ext>
            </a:extLst>
          </p:cNvPr>
          <p:cNvGrpSpPr/>
          <p:nvPr/>
        </p:nvGrpSpPr>
        <p:grpSpPr>
          <a:xfrm>
            <a:off x="755866" y="1497155"/>
            <a:ext cx="3203782" cy="1931845"/>
            <a:chOff x="755866" y="2015770"/>
            <a:chExt cx="3203782" cy="193184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B75EA59-8301-9EC1-F0DE-76B2EE4FCD34}"/>
                </a:ext>
              </a:extLst>
            </p:cNvPr>
            <p:cNvSpPr txBox="1">
              <a:spLocks/>
            </p:cNvSpPr>
            <p:nvPr/>
          </p:nvSpPr>
          <p:spPr>
            <a:xfrm>
              <a:off x="755866" y="2015770"/>
              <a:ext cx="3203781" cy="783360"/>
            </a:xfrm>
            <a:prstGeom prst="roundRect">
              <a:avLst/>
            </a:prstGeom>
            <a:solidFill>
              <a:srgbClr val="0074B2">
                <a:alpha val="80000"/>
              </a:srgb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       Convenience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3171F53B-ED43-7E64-022B-0FD9D1D9CF7E}"/>
                </a:ext>
              </a:extLst>
            </p:cNvPr>
            <p:cNvSpPr txBox="1">
              <a:spLocks/>
            </p:cNvSpPr>
            <p:nvPr/>
          </p:nvSpPr>
          <p:spPr>
            <a:xfrm>
              <a:off x="755867" y="3164255"/>
              <a:ext cx="3203781" cy="783360"/>
            </a:xfrm>
            <a:prstGeom prst="roundRect">
              <a:avLst/>
            </a:prstGeom>
            <a:solidFill>
              <a:srgbClr val="0074B2">
                <a:alpha val="80000"/>
              </a:srgb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Sustainable recommendations</a:t>
              </a:r>
            </a:p>
          </p:txBody>
        </p:sp>
        <p:pic>
          <p:nvPicPr>
            <p:cNvPr id="1028" name="Picture 4" descr="convenience icon">
              <a:extLst>
                <a:ext uri="{FF2B5EF4-FFF2-40B4-BE49-F238E27FC236}">
                  <a16:creationId xmlns:a16="http://schemas.microsoft.com/office/drawing/2014/main" id="{66FF552B-CBC6-78D9-18EA-243FADCB4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98" y="2100415"/>
              <a:ext cx="614070" cy="614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">
              <a:extLst>
                <a:ext uri="{FF2B5EF4-FFF2-40B4-BE49-F238E27FC236}">
                  <a16:creationId xmlns:a16="http://schemas.microsoft.com/office/drawing/2014/main" id="{0EF75AF6-2CDC-FDF3-03A8-6CE229BD6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083" y="3236150"/>
              <a:ext cx="385700" cy="38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215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570</Words>
  <Application>Microsoft Macintosh PowerPoint</Application>
  <PresentationFormat>Widescreen</PresentationFormat>
  <Paragraphs>99</Paragraphs>
  <Slides>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Marcellus</vt:lpstr>
      <vt:lpstr>Palatino Linotype</vt:lpstr>
      <vt:lpstr>Wingdings</vt:lpstr>
      <vt:lpstr>Office Theme</vt:lpstr>
      <vt:lpstr>Ski plan made easy and sustainable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Ahuja, Navanshu</dc:creator>
  <cp:lastModifiedBy>Ahuja, Navanshu</cp:lastModifiedBy>
  <cp:revision>369</cp:revision>
  <dcterms:created xsi:type="dcterms:W3CDTF">2023-09-16T09:10:17Z</dcterms:created>
  <dcterms:modified xsi:type="dcterms:W3CDTF">2023-09-17T06:19:00Z</dcterms:modified>
</cp:coreProperties>
</file>